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7" r:id="rId2"/>
    <p:sldId id="294" r:id="rId3"/>
    <p:sldId id="305" r:id="rId4"/>
    <p:sldId id="293" r:id="rId5"/>
    <p:sldId id="292" r:id="rId6"/>
    <p:sldId id="290" r:id="rId7"/>
    <p:sldId id="291" r:id="rId8"/>
    <p:sldId id="295" r:id="rId9"/>
    <p:sldId id="296" r:id="rId10"/>
    <p:sldId id="307" r:id="rId11"/>
    <p:sldId id="300" r:id="rId12"/>
    <p:sldId id="301" r:id="rId13"/>
    <p:sldId id="302" r:id="rId14"/>
    <p:sldId id="303" r:id="rId15"/>
    <p:sldId id="304" r:id="rId16"/>
    <p:sldId id="306" r:id="rId17"/>
    <p:sldId id="265" r:id="rId18"/>
    <p:sldId id="266" r:id="rId19"/>
    <p:sldId id="298" r:id="rId20"/>
    <p:sldId id="259" r:id="rId21"/>
    <p:sldId id="280" r:id="rId22"/>
    <p:sldId id="260" r:id="rId23"/>
    <p:sldId id="277" r:id="rId24"/>
    <p:sldId id="262" r:id="rId25"/>
    <p:sldId id="281" r:id="rId26"/>
    <p:sldId id="282" r:id="rId27"/>
    <p:sldId id="264" r:id="rId28"/>
    <p:sldId id="286" r:id="rId29"/>
    <p:sldId id="272" r:id="rId30"/>
    <p:sldId id="268" r:id="rId31"/>
    <p:sldId id="270" r:id="rId32"/>
    <p:sldId id="284" r:id="rId33"/>
    <p:sldId id="285" r:id="rId34"/>
    <p:sldId id="271" r:id="rId35"/>
    <p:sldId id="273" r:id="rId36"/>
    <p:sldId id="275" r:id="rId37"/>
    <p:sldId id="288" r:id="rId38"/>
    <p:sldId id="311" r:id="rId39"/>
    <p:sldId id="314" r:id="rId40"/>
    <p:sldId id="309" r:id="rId41"/>
    <p:sldId id="310" r:id="rId42"/>
    <p:sldId id="31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00FF"/>
    <a:srgbClr val="FFCCFF"/>
    <a:srgbClr val="FF99CC"/>
    <a:srgbClr val="FFFF66"/>
    <a:srgbClr val="000066"/>
    <a:srgbClr val="FFFF99"/>
    <a:srgbClr val="1C1C1C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282F9-5818-4E13-B58B-A1F54D36BEF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1D882E-2671-4EA8-8084-7BE6D703A50C}">
      <dgm:prSet phldrT="[Текст]" custT="1"/>
      <dgm:spPr/>
      <dgm:t>
        <a:bodyPr/>
        <a:lstStyle/>
        <a:p>
          <a:r>
            <a:rPr lang="ru-RU" sz="3200" b="1" dirty="0" smtClean="0"/>
            <a:t>С педагогами </a:t>
          </a:r>
          <a:endParaRPr lang="ru-RU" sz="3200" b="1" dirty="0"/>
        </a:p>
      </dgm:t>
    </dgm:pt>
    <dgm:pt modelId="{F8D6AC82-89EA-42C4-8966-1CCFC2BE05D5}" type="parTrans" cxnId="{9BF717A7-7CC6-45C7-9297-09AF077B101E}">
      <dgm:prSet/>
      <dgm:spPr/>
      <dgm:t>
        <a:bodyPr/>
        <a:lstStyle/>
        <a:p>
          <a:endParaRPr lang="ru-RU"/>
        </a:p>
      </dgm:t>
    </dgm:pt>
    <dgm:pt modelId="{A5474566-592F-45FF-A8F7-9E88F1DC1A7C}" type="sibTrans" cxnId="{9BF717A7-7CC6-45C7-9297-09AF077B101E}">
      <dgm:prSet/>
      <dgm:spPr/>
      <dgm:t>
        <a:bodyPr/>
        <a:lstStyle/>
        <a:p>
          <a:endParaRPr lang="ru-RU"/>
        </a:p>
      </dgm:t>
    </dgm:pt>
    <dgm:pt modelId="{FFC71223-155F-406C-B767-89A63CBFC288}">
      <dgm:prSet phldrT="[Текст]" custT="1"/>
      <dgm:spPr/>
      <dgm:t>
        <a:bodyPr/>
        <a:lstStyle/>
        <a:p>
          <a:r>
            <a:rPr lang="ru-RU" sz="3200" b="1" dirty="0" smtClean="0"/>
            <a:t>С   родителями </a:t>
          </a:r>
          <a:endParaRPr lang="ru-RU" sz="3200" b="1" dirty="0"/>
        </a:p>
      </dgm:t>
    </dgm:pt>
    <dgm:pt modelId="{7880BF9A-FEE7-4091-828E-974012FD64CD}" type="parTrans" cxnId="{7CD95C1A-0200-4AE5-88AC-6C6F4BAA0C76}">
      <dgm:prSet/>
      <dgm:spPr/>
      <dgm:t>
        <a:bodyPr/>
        <a:lstStyle/>
        <a:p>
          <a:endParaRPr lang="ru-RU"/>
        </a:p>
      </dgm:t>
    </dgm:pt>
    <dgm:pt modelId="{A2C85237-68EA-4871-BF2E-2B8E8B5F9D47}" type="sibTrans" cxnId="{7CD95C1A-0200-4AE5-88AC-6C6F4BAA0C76}">
      <dgm:prSet/>
      <dgm:spPr/>
      <dgm:t>
        <a:bodyPr/>
        <a:lstStyle/>
        <a:p>
          <a:endParaRPr lang="ru-RU"/>
        </a:p>
      </dgm:t>
    </dgm:pt>
    <dgm:pt modelId="{0705029E-4752-470A-B3E2-49965FF56A2A}">
      <dgm:prSet phldrT="[Текст]" custT="1"/>
      <dgm:spPr/>
      <dgm:t>
        <a:bodyPr/>
        <a:lstStyle/>
        <a:p>
          <a:r>
            <a:rPr lang="ru-RU" sz="36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С   детьми </a:t>
          </a:r>
          <a:endParaRPr lang="ru-RU" sz="36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4BED558-8E70-4575-AC47-B4E2896C658D}" type="parTrans" cxnId="{A071D4AC-3AC4-4B93-8F4D-3E0F8CE80B16}">
      <dgm:prSet/>
      <dgm:spPr/>
      <dgm:t>
        <a:bodyPr/>
        <a:lstStyle/>
        <a:p>
          <a:endParaRPr lang="ru-RU"/>
        </a:p>
      </dgm:t>
    </dgm:pt>
    <dgm:pt modelId="{75AF1B86-9ABA-4156-944E-104C3C9901F4}" type="sibTrans" cxnId="{A071D4AC-3AC4-4B93-8F4D-3E0F8CE80B16}">
      <dgm:prSet/>
      <dgm:spPr/>
      <dgm:t>
        <a:bodyPr/>
        <a:lstStyle/>
        <a:p>
          <a:endParaRPr lang="ru-RU"/>
        </a:p>
      </dgm:t>
    </dgm:pt>
    <dgm:pt modelId="{1D202B5D-38A2-4C30-B3C1-60600DFEBA55}" type="pres">
      <dgm:prSet presAssocID="{269282F9-5818-4E13-B58B-A1F54D36BEFC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C25AD3-2F35-44DC-81E1-A6DA843574A0}" type="pres">
      <dgm:prSet presAssocID="{269282F9-5818-4E13-B58B-A1F54D36BEFC}" presName="arrow" presStyleLbl="bgShp" presStyleIdx="0" presStyleCnt="1" custLinFactNeighborX="-16487" custLinFactNeighborY="-310"/>
      <dgm:spPr/>
    </dgm:pt>
    <dgm:pt modelId="{BF4E0FE6-A456-4D8C-9D52-CDF0920CC713}" type="pres">
      <dgm:prSet presAssocID="{269282F9-5818-4E13-B58B-A1F54D36BEFC}" presName="arrowDiagram3" presStyleCnt="0"/>
      <dgm:spPr/>
    </dgm:pt>
    <dgm:pt modelId="{304DA8F1-9A56-463D-8930-356C12BEC48F}" type="pres">
      <dgm:prSet presAssocID="{1D1D882E-2671-4EA8-8084-7BE6D703A50C}" presName="bullet3a" presStyleLbl="node1" presStyleIdx="0" presStyleCnt="3"/>
      <dgm:spPr/>
    </dgm:pt>
    <dgm:pt modelId="{6526FD11-CC87-4EC2-848C-6CC9FEF54A4F}" type="pres">
      <dgm:prSet presAssocID="{1D1D882E-2671-4EA8-8084-7BE6D703A50C}" presName="textBox3a" presStyleLbl="revTx" presStyleIdx="0" presStyleCnt="3" custScaleX="231350" custLinFactNeighborX="82699" custLinFactNeighborY="-20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B3D68-0F0A-450F-8161-D5D448814008}" type="pres">
      <dgm:prSet presAssocID="{FFC71223-155F-406C-B767-89A63CBFC288}" presName="bullet3b" presStyleLbl="node1" presStyleIdx="1" presStyleCnt="3"/>
      <dgm:spPr/>
    </dgm:pt>
    <dgm:pt modelId="{A10C42EE-3725-41DF-99F4-F6401BC241BF}" type="pres">
      <dgm:prSet presAssocID="{FFC71223-155F-406C-B767-89A63CBFC288}" presName="textBox3b" presStyleLbl="revTx" presStyleIdx="1" presStyleCnt="3" custScaleX="206358" custScaleY="82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B1C84-AC3A-4B20-B331-8E3AA74B9538}" type="pres">
      <dgm:prSet presAssocID="{0705029E-4752-470A-B3E2-49965FF56A2A}" presName="bullet3c" presStyleLbl="node1" presStyleIdx="2" presStyleCnt="3"/>
      <dgm:spPr/>
    </dgm:pt>
    <dgm:pt modelId="{E3F448B2-0961-4F22-A7CE-0F9DB4C7B979}" type="pres">
      <dgm:prSet presAssocID="{0705029E-4752-470A-B3E2-49965FF56A2A}" presName="textBox3c" presStyleLbl="revTx" presStyleIdx="2" presStyleCnt="3" custScaleX="157435" custScaleY="87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9C2D8A-CFD9-4B1B-92F6-F4A9DCF0089D}" type="presOf" srcId="{0705029E-4752-470A-B3E2-49965FF56A2A}" destId="{E3F448B2-0961-4F22-A7CE-0F9DB4C7B979}" srcOrd="0" destOrd="0" presId="urn:microsoft.com/office/officeart/2005/8/layout/arrow2"/>
    <dgm:cxn modelId="{CE7923AA-3C3B-4FFE-ADA7-0835C096AED5}" type="presOf" srcId="{FFC71223-155F-406C-B767-89A63CBFC288}" destId="{A10C42EE-3725-41DF-99F4-F6401BC241BF}" srcOrd="0" destOrd="0" presId="urn:microsoft.com/office/officeart/2005/8/layout/arrow2"/>
    <dgm:cxn modelId="{7CD95C1A-0200-4AE5-88AC-6C6F4BAA0C76}" srcId="{269282F9-5818-4E13-B58B-A1F54D36BEFC}" destId="{FFC71223-155F-406C-B767-89A63CBFC288}" srcOrd="1" destOrd="0" parTransId="{7880BF9A-FEE7-4091-828E-974012FD64CD}" sibTransId="{A2C85237-68EA-4871-BF2E-2B8E8B5F9D47}"/>
    <dgm:cxn modelId="{8AA8116D-6D64-4011-8EED-691B21475DD0}" type="presOf" srcId="{269282F9-5818-4E13-B58B-A1F54D36BEFC}" destId="{1D202B5D-38A2-4C30-B3C1-60600DFEBA55}" srcOrd="0" destOrd="0" presId="urn:microsoft.com/office/officeart/2005/8/layout/arrow2"/>
    <dgm:cxn modelId="{BD062E41-13C4-4747-AD75-BC45E3DAFC32}" type="presOf" srcId="{1D1D882E-2671-4EA8-8084-7BE6D703A50C}" destId="{6526FD11-CC87-4EC2-848C-6CC9FEF54A4F}" srcOrd="0" destOrd="0" presId="urn:microsoft.com/office/officeart/2005/8/layout/arrow2"/>
    <dgm:cxn modelId="{A071D4AC-3AC4-4B93-8F4D-3E0F8CE80B16}" srcId="{269282F9-5818-4E13-B58B-A1F54D36BEFC}" destId="{0705029E-4752-470A-B3E2-49965FF56A2A}" srcOrd="2" destOrd="0" parTransId="{F4BED558-8E70-4575-AC47-B4E2896C658D}" sibTransId="{75AF1B86-9ABA-4156-944E-104C3C9901F4}"/>
    <dgm:cxn modelId="{9BF717A7-7CC6-45C7-9297-09AF077B101E}" srcId="{269282F9-5818-4E13-B58B-A1F54D36BEFC}" destId="{1D1D882E-2671-4EA8-8084-7BE6D703A50C}" srcOrd="0" destOrd="0" parTransId="{F8D6AC82-89EA-42C4-8966-1CCFC2BE05D5}" sibTransId="{A5474566-592F-45FF-A8F7-9E88F1DC1A7C}"/>
    <dgm:cxn modelId="{3689C6C3-A8E5-44D4-B20D-313B8397FB93}" type="presParOf" srcId="{1D202B5D-38A2-4C30-B3C1-60600DFEBA55}" destId="{CDC25AD3-2F35-44DC-81E1-A6DA843574A0}" srcOrd="0" destOrd="0" presId="urn:microsoft.com/office/officeart/2005/8/layout/arrow2"/>
    <dgm:cxn modelId="{382D1427-71DC-44AC-83E6-08E8605DE19D}" type="presParOf" srcId="{1D202B5D-38A2-4C30-B3C1-60600DFEBA55}" destId="{BF4E0FE6-A456-4D8C-9D52-CDF0920CC713}" srcOrd="1" destOrd="0" presId="urn:microsoft.com/office/officeart/2005/8/layout/arrow2"/>
    <dgm:cxn modelId="{904295E1-444B-4C64-AC76-35100A188A23}" type="presParOf" srcId="{BF4E0FE6-A456-4D8C-9D52-CDF0920CC713}" destId="{304DA8F1-9A56-463D-8930-356C12BEC48F}" srcOrd="0" destOrd="0" presId="urn:microsoft.com/office/officeart/2005/8/layout/arrow2"/>
    <dgm:cxn modelId="{1BB19120-F28C-498B-8D60-40902AC3BEDB}" type="presParOf" srcId="{BF4E0FE6-A456-4D8C-9D52-CDF0920CC713}" destId="{6526FD11-CC87-4EC2-848C-6CC9FEF54A4F}" srcOrd="1" destOrd="0" presId="urn:microsoft.com/office/officeart/2005/8/layout/arrow2"/>
    <dgm:cxn modelId="{08BE8BB7-F988-4539-BD39-04BA8D219548}" type="presParOf" srcId="{BF4E0FE6-A456-4D8C-9D52-CDF0920CC713}" destId="{D2AB3D68-0F0A-450F-8161-D5D448814008}" srcOrd="2" destOrd="0" presId="urn:microsoft.com/office/officeart/2005/8/layout/arrow2"/>
    <dgm:cxn modelId="{E1948608-46AF-4C9A-AA6B-CC7F33368A7F}" type="presParOf" srcId="{BF4E0FE6-A456-4D8C-9D52-CDF0920CC713}" destId="{A10C42EE-3725-41DF-99F4-F6401BC241BF}" srcOrd="3" destOrd="0" presId="urn:microsoft.com/office/officeart/2005/8/layout/arrow2"/>
    <dgm:cxn modelId="{81C5BB4B-4F77-44FB-957A-A8E893CCD026}" type="presParOf" srcId="{BF4E0FE6-A456-4D8C-9D52-CDF0920CC713}" destId="{02AB1C84-AC3A-4B20-B331-8E3AA74B9538}" srcOrd="4" destOrd="0" presId="urn:microsoft.com/office/officeart/2005/8/layout/arrow2"/>
    <dgm:cxn modelId="{E105E851-C716-487A-873E-371B6FA080F6}" type="presParOf" srcId="{BF4E0FE6-A456-4D8C-9D52-CDF0920CC713}" destId="{E3F448B2-0961-4F22-A7CE-0F9DB4C7B97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348FAE-61D2-47BA-817A-B9F2C23A906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6438ABE-E955-43A5-A7BF-73AE456BBA21}">
      <dgm:prSet phldrT="[Текст]" custT="1"/>
      <dgm:spPr/>
      <dgm:t>
        <a:bodyPr/>
        <a:lstStyle/>
        <a:p>
          <a:r>
            <a:rPr lang="ru-RU" sz="5400" b="1" dirty="0" smtClean="0">
              <a:solidFill>
                <a:srgbClr val="002060"/>
              </a:solidFill>
            </a:rPr>
            <a:t>ННОД</a:t>
          </a:r>
          <a:endParaRPr lang="ru-RU" sz="5400" b="1" dirty="0">
            <a:solidFill>
              <a:srgbClr val="002060"/>
            </a:solidFill>
          </a:endParaRPr>
        </a:p>
      </dgm:t>
    </dgm:pt>
    <dgm:pt modelId="{CD1C5D19-2CF3-49A7-B4CE-F37A6E538CB6}" type="parTrans" cxnId="{3F138C2E-A64F-49BC-BA78-86B22836C356}">
      <dgm:prSet/>
      <dgm:spPr/>
      <dgm:t>
        <a:bodyPr/>
        <a:lstStyle/>
        <a:p>
          <a:endParaRPr lang="ru-RU" sz="1400"/>
        </a:p>
      </dgm:t>
    </dgm:pt>
    <dgm:pt modelId="{427A5A04-3879-46C7-A286-F00B48490D27}" type="sibTrans" cxnId="{3F138C2E-A64F-49BC-BA78-86B22836C356}">
      <dgm:prSet/>
      <dgm:spPr/>
      <dgm:t>
        <a:bodyPr/>
        <a:lstStyle/>
        <a:p>
          <a:endParaRPr lang="ru-RU" sz="1400"/>
        </a:p>
      </dgm:t>
    </dgm:pt>
    <dgm:pt modelId="{92ADA397-513E-4CC8-8C90-49CD6CA1DD23}">
      <dgm:prSet phldrT="[Текст]" custT="1"/>
      <dgm:spPr/>
      <dgm:t>
        <a:bodyPr/>
        <a:lstStyle/>
        <a:p>
          <a:r>
            <a:rPr lang="ru-RU" sz="5400" b="1" dirty="0" smtClean="0">
              <a:solidFill>
                <a:srgbClr val="002060"/>
              </a:solidFill>
            </a:rPr>
            <a:t>Совместная</a:t>
          </a:r>
          <a:r>
            <a:rPr lang="ru-RU" sz="5400" b="1" baseline="0" dirty="0" smtClean="0">
              <a:solidFill>
                <a:srgbClr val="002060"/>
              </a:solidFill>
            </a:rPr>
            <a:t> деятельность</a:t>
          </a:r>
          <a:endParaRPr lang="ru-RU" sz="5400" b="1" dirty="0">
            <a:solidFill>
              <a:srgbClr val="002060"/>
            </a:solidFill>
          </a:endParaRPr>
        </a:p>
      </dgm:t>
    </dgm:pt>
    <dgm:pt modelId="{44D20905-39E1-4F8E-90EE-7B42C93F7718}" type="parTrans" cxnId="{6F571543-E7B3-4B9F-850D-F5FB5A173499}">
      <dgm:prSet/>
      <dgm:spPr/>
      <dgm:t>
        <a:bodyPr/>
        <a:lstStyle/>
        <a:p>
          <a:endParaRPr lang="ru-RU" sz="1400"/>
        </a:p>
      </dgm:t>
    </dgm:pt>
    <dgm:pt modelId="{775DF1E9-24D5-4AD1-8F7E-D66C6A8525D2}" type="sibTrans" cxnId="{6F571543-E7B3-4B9F-850D-F5FB5A173499}">
      <dgm:prSet/>
      <dgm:spPr/>
      <dgm:t>
        <a:bodyPr/>
        <a:lstStyle/>
        <a:p>
          <a:endParaRPr lang="ru-RU" sz="1400"/>
        </a:p>
      </dgm:t>
    </dgm:pt>
    <dgm:pt modelId="{0F786878-36D7-4E13-B5CD-4BBCA1914B23}">
      <dgm:prSet phldrT="[Текст]" custT="1"/>
      <dgm:spPr/>
      <dgm:t>
        <a:bodyPr/>
        <a:lstStyle/>
        <a:p>
          <a:r>
            <a:rPr lang="ru-RU" sz="5400" b="1" dirty="0" smtClean="0">
              <a:solidFill>
                <a:srgbClr val="002060"/>
              </a:solidFill>
            </a:rPr>
            <a:t>Индивидуальная</a:t>
          </a:r>
          <a:endParaRPr lang="ru-RU" sz="5400" b="1" dirty="0">
            <a:solidFill>
              <a:srgbClr val="002060"/>
            </a:solidFill>
          </a:endParaRPr>
        </a:p>
      </dgm:t>
    </dgm:pt>
    <dgm:pt modelId="{B66254DE-E30E-4D99-AA1D-625D279091A0}" type="parTrans" cxnId="{91DF3637-A3F8-4925-8D0B-7E968C20A506}">
      <dgm:prSet/>
      <dgm:spPr/>
      <dgm:t>
        <a:bodyPr/>
        <a:lstStyle/>
        <a:p>
          <a:endParaRPr lang="ru-RU" sz="1400"/>
        </a:p>
      </dgm:t>
    </dgm:pt>
    <dgm:pt modelId="{784A8B4F-22D0-462D-B0EC-CD1833CC80B0}" type="sibTrans" cxnId="{91DF3637-A3F8-4925-8D0B-7E968C20A506}">
      <dgm:prSet/>
      <dgm:spPr/>
      <dgm:t>
        <a:bodyPr/>
        <a:lstStyle/>
        <a:p>
          <a:endParaRPr lang="ru-RU" sz="1400"/>
        </a:p>
      </dgm:t>
    </dgm:pt>
    <dgm:pt modelId="{41FFCE7D-B498-4606-B449-9F70F6042352}" type="pres">
      <dgm:prSet presAssocID="{0E348FAE-61D2-47BA-817A-B9F2C23A906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C54094F4-09EC-457C-A2B4-0AE6DBECC0B8}" type="pres">
      <dgm:prSet presAssocID="{D6438ABE-E955-43A5-A7BF-73AE456BBA21}" presName="noChildren" presStyleCnt="0"/>
      <dgm:spPr/>
    </dgm:pt>
    <dgm:pt modelId="{46E0F5B0-2688-4B5F-8AA2-F839A5AEC909}" type="pres">
      <dgm:prSet presAssocID="{D6438ABE-E955-43A5-A7BF-73AE456BBA21}" presName="gap" presStyleCnt="0"/>
      <dgm:spPr/>
    </dgm:pt>
    <dgm:pt modelId="{03B62142-94C8-47BA-AFE9-8FE781554CE1}" type="pres">
      <dgm:prSet presAssocID="{D6438ABE-E955-43A5-A7BF-73AE456BBA21}" presName="medCircle2" presStyleLbl="vennNode1" presStyleIdx="0" presStyleCnt="3" custLinFactX="-4738" custLinFactNeighborX="-100000" custLinFactNeighborY="-27754"/>
      <dgm:spPr/>
    </dgm:pt>
    <dgm:pt modelId="{E5DBDE66-1D43-474A-BECB-FB31C497CDA1}" type="pres">
      <dgm:prSet presAssocID="{D6438ABE-E955-43A5-A7BF-73AE456BBA21}" presName="txLvlOnly1" presStyleLbl="revTx" presStyleIdx="0" presStyleCnt="3" custScaleX="53090" custLinFactNeighborX="-29969" custLinFactNeighborY="-22538"/>
      <dgm:spPr/>
      <dgm:t>
        <a:bodyPr/>
        <a:lstStyle/>
        <a:p>
          <a:endParaRPr lang="ru-RU"/>
        </a:p>
      </dgm:t>
    </dgm:pt>
    <dgm:pt modelId="{6FFF3D4C-066F-4814-AC71-82E0E40766A7}" type="pres">
      <dgm:prSet presAssocID="{92ADA397-513E-4CC8-8C90-49CD6CA1DD23}" presName="noChildren" presStyleCnt="0"/>
      <dgm:spPr/>
    </dgm:pt>
    <dgm:pt modelId="{47B682B3-8447-4597-BC3D-74956CA6787B}" type="pres">
      <dgm:prSet presAssocID="{92ADA397-513E-4CC8-8C90-49CD6CA1DD23}" presName="gap" presStyleCnt="0"/>
      <dgm:spPr/>
    </dgm:pt>
    <dgm:pt modelId="{9453E651-585F-4C9A-A77A-D0EDCDA5F742}" type="pres">
      <dgm:prSet presAssocID="{92ADA397-513E-4CC8-8C90-49CD6CA1DD23}" presName="medCircle2" presStyleLbl="vennNode1" presStyleIdx="1" presStyleCnt="3" custLinFactX="-415" custLinFactNeighborX="-100000" custLinFactNeighborY="-12987"/>
      <dgm:spPr/>
    </dgm:pt>
    <dgm:pt modelId="{2C1532CA-6DAE-40D8-8B43-BB52FD4295C1}" type="pres">
      <dgm:prSet presAssocID="{92ADA397-513E-4CC8-8C90-49CD6CA1DD23}" presName="txLvlOnly1" presStyleLbl="revTx" presStyleIdx="1" presStyleCnt="3" custScaleX="64151" custLinFactNeighborX="-22651" custLinFactNeighborY="-18204"/>
      <dgm:spPr/>
      <dgm:t>
        <a:bodyPr/>
        <a:lstStyle/>
        <a:p>
          <a:endParaRPr lang="ru-RU"/>
        </a:p>
      </dgm:t>
    </dgm:pt>
    <dgm:pt modelId="{B39BDDBE-196F-4F39-A42F-A720B53B6660}" type="pres">
      <dgm:prSet presAssocID="{0F786878-36D7-4E13-B5CD-4BBCA1914B23}" presName="noChildren" presStyleCnt="0"/>
      <dgm:spPr/>
    </dgm:pt>
    <dgm:pt modelId="{7DA7241E-929F-4296-A1E1-F2D3C9A7EFB8}" type="pres">
      <dgm:prSet presAssocID="{0F786878-36D7-4E13-B5CD-4BBCA1914B23}" presName="gap" presStyleCnt="0"/>
      <dgm:spPr/>
    </dgm:pt>
    <dgm:pt modelId="{04DA71D0-C972-4B04-8290-A4C881B3F6D5}" type="pres">
      <dgm:prSet presAssocID="{0F786878-36D7-4E13-B5CD-4BBCA1914B23}" presName="medCircle2" presStyleLbl="vennNode1" presStyleIdx="2" presStyleCnt="3" custLinFactNeighborX="-55060" custLinFactNeighborY="-13870"/>
      <dgm:spPr/>
    </dgm:pt>
    <dgm:pt modelId="{4D17B692-AE88-4A40-958B-58B3E42DE249}" type="pres">
      <dgm:prSet presAssocID="{0F786878-36D7-4E13-B5CD-4BBCA1914B23}" presName="txLvlOnly1" presStyleLbl="revTx" presStyleIdx="2" presStyleCnt="3" custScaleX="82512" custLinFactNeighborX="-7902" custLinFactNeighborY="-8653"/>
      <dgm:spPr/>
      <dgm:t>
        <a:bodyPr/>
        <a:lstStyle/>
        <a:p>
          <a:endParaRPr lang="ru-RU"/>
        </a:p>
      </dgm:t>
    </dgm:pt>
  </dgm:ptLst>
  <dgm:cxnLst>
    <dgm:cxn modelId="{FDB2FAD1-29FB-4AC5-91C6-FAD2E069A8F1}" type="presOf" srcId="{D6438ABE-E955-43A5-A7BF-73AE456BBA21}" destId="{E5DBDE66-1D43-474A-BECB-FB31C497CDA1}" srcOrd="0" destOrd="0" presId="urn:microsoft.com/office/officeart/2008/layout/VerticalCircleList"/>
    <dgm:cxn modelId="{6F571543-E7B3-4B9F-850D-F5FB5A173499}" srcId="{0E348FAE-61D2-47BA-817A-B9F2C23A9062}" destId="{92ADA397-513E-4CC8-8C90-49CD6CA1DD23}" srcOrd="1" destOrd="0" parTransId="{44D20905-39E1-4F8E-90EE-7B42C93F7718}" sibTransId="{775DF1E9-24D5-4AD1-8F7E-D66C6A8525D2}"/>
    <dgm:cxn modelId="{3F138C2E-A64F-49BC-BA78-86B22836C356}" srcId="{0E348FAE-61D2-47BA-817A-B9F2C23A9062}" destId="{D6438ABE-E955-43A5-A7BF-73AE456BBA21}" srcOrd="0" destOrd="0" parTransId="{CD1C5D19-2CF3-49A7-B4CE-F37A6E538CB6}" sibTransId="{427A5A04-3879-46C7-A286-F00B48490D27}"/>
    <dgm:cxn modelId="{69C7D767-6929-45AD-B6CC-6E2B3157371E}" type="presOf" srcId="{0F786878-36D7-4E13-B5CD-4BBCA1914B23}" destId="{4D17B692-AE88-4A40-958B-58B3E42DE249}" srcOrd="0" destOrd="0" presId="urn:microsoft.com/office/officeart/2008/layout/VerticalCircleList"/>
    <dgm:cxn modelId="{293128E6-B9A2-4690-AA34-6EB0F80B34AA}" type="presOf" srcId="{0E348FAE-61D2-47BA-817A-B9F2C23A9062}" destId="{41FFCE7D-B498-4606-B449-9F70F6042352}" srcOrd="0" destOrd="0" presId="urn:microsoft.com/office/officeart/2008/layout/VerticalCircleList"/>
    <dgm:cxn modelId="{91DF3637-A3F8-4925-8D0B-7E968C20A506}" srcId="{0E348FAE-61D2-47BA-817A-B9F2C23A9062}" destId="{0F786878-36D7-4E13-B5CD-4BBCA1914B23}" srcOrd="2" destOrd="0" parTransId="{B66254DE-E30E-4D99-AA1D-625D279091A0}" sibTransId="{784A8B4F-22D0-462D-B0EC-CD1833CC80B0}"/>
    <dgm:cxn modelId="{1C7465AC-94A9-4693-B269-DD98330406D2}" type="presOf" srcId="{92ADA397-513E-4CC8-8C90-49CD6CA1DD23}" destId="{2C1532CA-6DAE-40D8-8B43-BB52FD4295C1}" srcOrd="0" destOrd="0" presId="urn:microsoft.com/office/officeart/2008/layout/VerticalCircleList"/>
    <dgm:cxn modelId="{FB069CC1-7925-4055-83AD-3C59B07C5E29}" type="presParOf" srcId="{41FFCE7D-B498-4606-B449-9F70F6042352}" destId="{C54094F4-09EC-457C-A2B4-0AE6DBECC0B8}" srcOrd="0" destOrd="0" presId="urn:microsoft.com/office/officeart/2008/layout/VerticalCircleList"/>
    <dgm:cxn modelId="{94809648-9E5A-4547-8DEA-0B37B6903F08}" type="presParOf" srcId="{C54094F4-09EC-457C-A2B4-0AE6DBECC0B8}" destId="{46E0F5B0-2688-4B5F-8AA2-F839A5AEC909}" srcOrd="0" destOrd="0" presId="urn:microsoft.com/office/officeart/2008/layout/VerticalCircleList"/>
    <dgm:cxn modelId="{81A77279-A550-42CF-B044-A04454978B4D}" type="presParOf" srcId="{C54094F4-09EC-457C-A2B4-0AE6DBECC0B8}" destId="{03B62142-94C8-47BA-AFE9-8FE781554CE1}" srcOrd="1" destOrd="0" presId="urn:microsoft.com/office/officeart/2008/layout/VerticalCircleList"/>
    <dgm:cxn modelId="{DB20EEDA-C100-4306-95AA-8408A7AA7D1E}" type="presParOf" srcId="{C54094F4-09EC-457C-A2B4-0AE6DBECC0B8}" destId="{E5DBDE66-1D43-474A-BECB-FB31C497CDA1}" srcOrd="2" destOrd="0" presId="urn:microsoft.com/office/officeart/2008/layout/VerticalCircleList"/>
    <dgm:cxn modelId="{3DAB20DD-7506-4822-91CD-DDFAC829A2D3}" type="presParOf" srcId="{41FFCE7D-B498-4606-B449-9F70F6042352}" destId="{6FFF3D4C-066F-4814-AC71-82E0E40766A7}" srcOrd="1" destOrd="0" presId="urn:microsoft.com/office/officeart/2008/layout/VerticalCircleList"/>
    <dgm:cxn modelId="{3C7B5083-837B-47A0-8737-17DF205444E0}" type="presParOf" srcId="{6FFF3D4C-066F-4814-AC71-82E0E40766A7}" destId="{47B682B3-8447-4597-BC3D-74956CA6787B}" srcOrd="0" destOrd="0" presId="urn:microsoft.com/office/officeart/2008/layout/VerticalCircleList"/>
    <dgm:cxn modelId="{B7079900-5CF9-4B70-B1A6-7C91F76A2BAD}" type="presParOf" srcId="{6FFF3D4C-066F-4814-AC71-82E0E40766A7}" destId="{9453E651-585F-4C9A-A77A-D0EDCDA5F742}" srcOrd="1" destOrd="0" presId="urn:microsoft.com/office/officeart/2008/layout/VerticalCircleList"/>
    <dgm:cxn modelId="{57BF9FDA-CB7C-46C6-9F6B-7021A3C45C81}" type="presParOf" srcId="{6FFF3D4C-066F-4814-AC71-82E0E40766A7}" destId="{2C1532CA-6DAE-40D8-8B43-BB52FD4295C1}" srcOrd="2" destOrd="0" presId="urn:microsoft.com/office/officeart/2008/layout/VerticalCircleList"/>
    <dgm:cxn modelId="{1A279F34-F48F-4C68-B115-AA6286E12FF4}" type="presParOf" srcId="{41FFCE7D-B498-4606-B449-9F70F6042352}" destId="{B39BDDBE-196F-4F39-A42F-A720B53B6660}" srcOrd="2" destOrd="0" presId="urn:microsoft.com/office/officeart/2008/layout/VerticalCircleList"/>
    <dgm:cxn modelId="{1CD3697A-10AD-400B-A8AA-49FF6B7F2E31}" type="presParOf" srcId="{B39BDDBE-196F-4F39-A42F-A720B53B6660}" destId="{7DA7241E-929F-4296-A1E1-F2D3C9A7EFB8}" srcOrd="0" destOrd="0" presId="urn:microsoft.com/office/officeart/2008/layout/VerticalCircleList"/>
    <dgm:cxn modelId="{6BAA2363-FDA2-4AED-A456-53B236F58FB8}" type="presParOf" srcId="{B39BDDBE-196F-4F39-A42F-A720B53B6660}" destId="{04DA71D0-C972-4B04-8290-A4C881B3F6D5}" srcOrd="1" destOrd="0" presId="urn:microsoft.com/office/officeart/2008/layout/VerticalCircleList"/>
    <dgm:cxn modelId="{EFFB3D86-AA53-4C7B-ACD1-FFD8FF07B8A3}" type="presParOf" srcId="{B39BDDBE-196F-4F39-A42F-A720B53B6660}" destId="{4D17B692-AE88-4A40-958B-58B3E42DE24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25AD3-2F35-44DC-81E1-A6DA843574A0}">
      <dsp:nvSpPr>
        <dsp:cNvPr id="0" name=""/>
        <dsp:cNvSpPr/>
      </dsp:nvSpPr>
      <dsp:spPr>
        <a:xfrm>
          <a:off x="0" y="792522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DA8F1-9A56-463D-8930-356C12BEC48F}">
      <dsp:nvSpPr>
        <dsp:cNvPr id="0" name=""/>
        <dsp:cNvSpPr/>
      </dsp:nvSpPr>
      <dsp:spPr>
        <a:xfrm>
          <a:off x="813885" y="3433995"/>
          <a:ext cx="158496" cy="1584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6FD11-CC87-4EC2-848C-6CC9FEF54A4F}">
      <dsp:nvSpPr>
        <dsp:cNvPr id="0" name=""/>
        <dsp:cNvSpPr/>
      </dsp:nvSpPr>
      <dsp:spPr>
        <a:xfrm>
          <a:off x="1134936" y="3291186"/>
          <a:ext cx="3286021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 педагогами </a:t>
          </a:r>
          <a:endParaRPr lang="ru-RU" sz="3200" b="1" kern="1200" dirty="0"/>
        </a:p>
      </dsp:txBody>
      <dsp:txXfrm>
        <a:off x="1134936" y="3291186"/>
        <a:ext cx="3286021" cy="1101090"/>
      </dsp:txXfrm>
    </dsp:sp>
    <dsp:sp modelId="{D2AB3D68-0F0A-450F-8161-D5D448814008}">
      <dsp:nvSpPr>
        <dsp:cNvPr id="0" name=""/>
        <dsp:cNvSpPr/>
      </dsp:nvSpPr>
      <dsp:spPr>
        <a:xfrm>
          <a:off x="2212917" y="2398437"/>
          <a:ext cx="286512" cy="2865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C42EE-3725-41DF-99F4-F6401BC241BF}">
      <dsp:nvSpPr>
        <dsp:cNvPr id="0" name=""/>
        <dsp:cNvSpPr/>
      </dsp:nvSpPr>
      <dsp:spPr>
        <a:xfrm>
          <a:off x="1578143" y="2727070"/>
          <a:ext cx="3019100" cy="1701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С   родителями </a:t>
          </a:r>
          <a:endParaRPr lang="ru-RU" sz="3200" b="1" kern="1200" dirty="0"/>
        </a:p>
      </dsp:txBody>
      <dsp:txXfrm>
        <a:off x="1578143" y="2727070"/>
        <a:ext cx="3019100" cy="1701886"/>
      </dsp:txXfrm>
    </dsp:sp>
    <dsp:sp modelId="{02AB1C84-AC3A-4B20-B331-8E3AA74B9538}">
      <dsp:nvSpPr>
        <dsp:cNvPr id="0" name=""/>
        <dsp:cNvSpPr/>
      </dsp:nvSpPr>
      <dsp:spPr>
        <a:xfrm>
          <a:off x="3895413" y="1768263"/>
          <a:ext cx="396240" cy="396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448B2-0961-4F22-A7CE-0F9DB4C7B979}">
      <dsp:nvSpPr>
        <dsp:cNvPr id="0" name=""/>
        <dsp:cNvSpPr/>
      </dsp:nvSpPr>
      <dsp:spPr>
        <a:xfrm>
          <a:off x="3673384" y="2135865"/>
          <a:ext cx="2303337" cy="2308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   детьми </a:t>
          </a:r>
          <a:endParaRPr lang="ru-RU" sz="36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73384" y="2135865"/>
        <a:ext cx="2303337" cy="230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62142-94C8-47BA-AFE9-8FE781554CE1}">
      <dsp:nvSpPr>
        <dsp:cNvPr id="0" name=""/>
        <dsp:cNvSpPr/>
      </dsp:nvSpPr>
      <dsp:spPr>
        <a:xfrm>
          <a:off x="0" y="0"/>
          <a:ext cx="1427930" cy="142793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DBDE66-1D43-474A-BECB-FB31C497CDA1}">
      <dsp:nvSpPr>
        <dsp:cNvPr id="0" name=""/>
        <dsp:cNvSpPr/>
      </dsp:nvSpPr>
      <dsp:spPr>
        <a:xfrm>
          <a:off x="1489809" y="0"/>
          <a:ext cx="4044677" cy="1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002060"/>
              </a:solidFill>
            </a:rPr>
            <a:t>ННОД</a:t>
          </a:r>
          <a:endParaRPr lang="ru-RU" sz="5400" b="1" kern="1200" dirty="0">
            <a:solidFill>
              <a:srgbClr val="002060"/>
            </a:solidFill>
          </a:endParaRPr>
        </a:p>
      </dsp:txBody>
      <dsp:txXfrm>
        <a:off x="1489809" y="0"/>
        <a:ext cx="4044677" cy="1427930"/>
      </dsp:txXfrm>
    </dsp:sp>
    <dsp:sp modelId="{9453E651-585F-4C9A-A77A-D0EDCDA5F742}">
      <dsp:nvSpPr>
        <dsp:cNvPr id="0" name=""/>
        <dsp:cNvSpPr/>
      </dsp:nvSpPr>
      <dsp:spPr>
        <a:xfrm>
          <a:off x="0" y="1381306"/>
          <a:ext cx="1427930" cy="142793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C1532CA-6DAE-40D8-8B43-BB52FD4295C1}">
      <dsp:nvSpPr>
        <dsp:cNvPr id="0" name=""/>
        <dsp:cNvSpPr/>
      </dsp:nvSpPr>
      <dsp:spPr>
        <a:xfrm>
          <a:off x="1415318" y="1306811"/>
          <a:ext cx="4887363" cy="1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002060"/>
              </a:solidFill>
            </a:rPr>
            <a:t>Совместная</a:t>
          </a:r>
          <a:r>
            <a:rPr lang="ru-RU" sz="5400" b="1" kern="1200" baseline="0" dirty="0" smtClean="0">
              <a:solidFill>
                <a:srgbClr val="002060"/>
              </a:solidFill>
            </a:rPr>
            <a:t> деятельность</a:t>
          </a:r>
          <a:endParaRPr lang="ru-RU" sz="5400" b="1" kern="1200" dirty="0">
            <a:solidFill>
              <a:srgbClr val="002060"/>
            </a:solidFill>
          </a:endParaRPr>
        </a:p>
      </dsp:txBody>
      <dsp:txXfrm>
        <a:off x="1415318" y="1306811"/>
        <a:ext cx="4887363" cy="1427930"/>
      </dsp:txXfrm>
    </dsp:sp>
    <dsp:sp modelId="{04DA71D0-C972-4B04-8290-A4C881B3F6D5}">
      <dsp:nvSpPr>
        <dsp:cNvPr id="0" name=""/>
        <dsp:cNvSpPr/>
      </dsp:nvSpPr>
      <dsp:spPr>
        <a:xfrm>
          <a:off x="0" y="2796628"/>
          <a:ext cx="1427930" cy="142793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D17B692-AE88-4A40-958B-58B3E42DE249}">
      <dsp:nvSpPr>
        <dsp:cNvPr id="0" name=""/>
        <dsp:cNvSpPr/>
      </dsp:nvSpPr>
      <dsp:spPr>
        <a:xfrm>
          <a:off x="1489847" y="2871123"/>
          <a:ext cx="6286201" cy="1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solidFill>
                <a:srgbClr val="002060"/>
              </a:solidFill>
            </a:rPr>
            <a:t>Индивидуальная</a:t>
          </a:r>
          <a:endParaRPr lang="ru-RU" sz="5400" b="1" kern="1200" dirty="0">
            <a:solidFill>
              <a:srgbClr val="002060"/>
            </a:solidFill>
          </a:endParaRPr>
        </a:p>
      </dsp:txBody>
      <dsp:txXfrm>
        <a:off x="1489847" y="2871123"/>
        <a:ext cx="6286201" cy="1427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651DE-67CB-4F90-9404-8C890EC240E4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E4E50-6140-4131-ACF2-F83A8150F7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8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E4E50-6140-4131-ACF2-F83A8150F72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E4E50-6140-4131-ACF2-F83A8150F72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8F51-1FDF-48F9-BD55-4E1D140110F5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1A39B2E-C2A9-4A77-AD8A-DE49C3535F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1E14-3173-4CE3-BC66-02B7AA86765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96D07-EEF5-40BC-BDD0-1870AB8FB5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8286808" cy="4143404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«Нравственно-патриотическое воспитание детей»</a:t>
            </a:r>
            <a:br>
              <a:rPr lang="ru-RU" b="1" dirty="0" smtClean="0">
                <a:solidFill>
                  <a:srgbClr val="660033"/>
                </a:solidFill>
              </a:rPr>
            </a:b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786322"/>
            <a:ext cx="8286808" cy="1857388"/>
          </a:xfr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rgbClr val="1C1C1C"/>
                </a:solidFill>
              </a:rPr>
              <a:t>Отчет творческой группы «Истоки» за 2014-2015г.</a:t>
            </a:r>
          </a:p>
          <a:p>
            <a:r>
              <a:rPr lang="ru-RU" sz="2800" b="1" dirty="0" smtClean="0">
                <a:solidFill>
                  <a:srgbClr val="1C1C1C"/>
                </a:solidFill>
              </a:rPr>
              <a:t>                                             Цыпленкова Н.Н.</a:t>
            </a:r>
          </a:p>
          <a:p>
            <a:r>
              <a:rPr lang="ru-RU" sz="2800" b="1" dirty="0" smtClean="0">
                <a:solidFill>
                  <a:srgbClr val="1C1C1C"/>
                </a:solidFill>
              </a:rPr>
              <a:t>                                            Колесникова Н.Г.</a:t>
            </a:r>
          </a:p>
          <a:p>
            <a:r>
              <a:rPr lang="ru-RU" sz="2800" b="1" dirty="0" smtClean="0">
                <a:solidFill>
                  <a:srgbClr val="1C1C1C"/>
                </a:solidFill>
              </a:rPr>
              <a:t>                                         Воробьева С.Ф.</a:t>
            </a:r>
          </a:p>
          <a:p>
            <a:endParaRPr lang="ru-RU" sz="2800" b="1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48" y="214290"/>
            <a:ext cx="7758138" cy="865171"/>
          </a:xfrm>
          <a:solidFill>
            <a:schemeClr val="bg1"/>
          </a:solidFill>
        </p:spPr>
        <p:txBody>
          <a:bodyPr/>
          <a:lstStyle/>
          <a:p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0" y="2571744"/>
            <a:ext cx="3492500" cy="1150937"/>
          </a:xfrm>
          <a:prstGeom prst="cloudCallout">
            <a:avLst>
              <a:gd name="adj1" fmla="val 39819"/>
              <a:gd name="adj2" fmla="val -27241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консультации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6000760" y="3929066"/>
            <a:ext cx="2919409" cy="1212860"/>
          </a:xfrm>
          <a:prstGeom prst="cloudCallout">
            <a:avLst>
              <a:gd name="adj1" fmla="val 33148"/>
              <a:gd name="adj2" fmla="val -2228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Выставки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214282" y="1214422"/>
            <a:ext cx="3203575" cy="1150938"/>
          </a:xfrm>
          <a:prstGeom prst="cloudCallout">
            <a:avLst>
              <a:gd name="adj1" fmla="val 22495"/>
              <a:gd name="adj2" fmla="val 7792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Экскурсии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32793" name="AutoShape 25"/>
          <p:cNvSpPr>
            <a:spLocks noChangeArrowheads="1"/>
          </p:cNvSpPr>
          <p:nvPr/>
        </p:nvSpPr>
        <p:spPr bwMode="auto">
          <a:xfrm>
            <a:off x="5643570" y="1428736"/>
            <a:ext cx="3286148" cy="1571636"/>
          </a:xfrm>
          <a:prstGeom prst="cloudCallout">
            <a:avLst>
              <a:gd name="adj1" fmla="val 23426"/>
              <a:gd name="adj2" fmla="val -10398"/>
            </a:avLst>
          </a:prstGeom>
          <a:solidFill>
            <a:srgbClr val="1AD8F2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Совместные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праздники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32794" name="AutoShape 26"/>
          <p:cNvSpPr>
            <a:spLocks noChangeArrowheads="1"/>
          </p:cNvSpPr>
          <p:nvPr/>
        </p:nvSpPr>
        <p:spPr bwMode="auto">
          <a:xfrm>
            <a:off x="3000364" y="4214818"/>
            <a:ext cx="3024188" cy="1150938"/>
          </a:xfrm>
          <a:prstGeom prst="cloudCallout">
            <a:avLst>
              <a:gd name="adj1" fmla="val 40444"/>
              <a:gd name="adj2" fmla="val -46829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Наглядная информация</a:t>
            </a:r>
          </a:p>
        </p:txBody>
      </p:sp>
      <p:sp>
        <p:nvSpPr>
          <p:cNvPr id="32795" name="AutoShape 27"/>
          <p:cNvSpPr>
            <a:spLocks noChangeArrowheads="1"/>
          </p:cNvSpPr>
          <p:nvPr/>
        </p:nvSpPr>
        <p:spPr bwMode="auto">
          <a:xfrm>
            <a:off x="0" y="4005263"/>
            <a:ext cx="3214678" cy="1150937"/>
          </a:xfrm>
          <a:prstGeom prst="cloudCallout">
            <a:avLst>
              <a:gd name="adj1" fmla="val 3556"/>
              <a:gd name="adj2" fmla="val -62412"/>
            </a:avLst>
          </a:prstGeom>
          <a:solidFill>
            <a:srgbClr val="78F567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Беседы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10" y="214290"/>
            <a:ext cx="7643866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abic Typesetting" pitchFamily="66" charset="-78"/>
              </a:rPr>
              <a:t>ФОРМЫ СОТРУДНИЧЕСТВА С ЦЕНТРАМИ КУЛЬТУРЫ И ОБРАЗОВАНИЯ</a:t>
            </a:r>
            <a:endParaRPr lang="ru-RU" sz="2800" b="1" dirty="0">
              <a:latin typeface="Arial" pitchFamily="34" charset="0"/>
              <a:cs typeface="Arabic Typesetting" pitchFamily="66" charset="-78"/>
            </a:endParaRPr>
          </a:p>
        </p:txBody>
      </p:sp>
      <p:sp>
        <p:nvSpPr>
          <p:cNvPr id="14" name="AutoShape 27"/>
          <p:cNvSpPr>
            <a:spLocks noChangeArrowheads="1"/>
          </p:cNvSpPr>
          <p:nvPr/>
        </p:nvSpPr>
        <p:spPr bwMode="auto">
          <a:xfrm>
            <a:off x="1000100" y="5500702"/>
            <a:ext cx="3071802" cy="1150937"/>
          </a:xfrm>
          <a:prstGeom prst="cloudCallout">
            <a:avLst>
              <a:gd name="adj1" fmla="val 3556"/>
              <a:gd name="adj2" fmla="val -62412"/>
            </a:avLst>
          </a:prstGeom>
          <a:solidFill>
            <a:srgbClr val="FFCCFF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Концерты 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5" name="AutoShape 27"/>
          <p:cNvSpPr>
            <a:spLocks noChangeArrowheads="1"/>
          </p:cNvSpPr>
          <p:nvPr/>
        </p:nvSpPr>
        <p:spPr bwMode="auto">
          <a:xfrm>
            <a:off x="3357554" y="2285992"/>
            <a:ext cx="2857520" cy="1150937"/>
          </a:xfrm>
          <a:prstGeom prst="cloudCallout">
            <a:avLst>
              <a:gd name="adj1" fmla="val 3556"/>
              <a:gd name="adj2" fmla="val -62412"/>
            </a:avLst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Игры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4286248" y="5429264"/>
            <a:ext cx="4143372" cy="1214446"/>
          </a:xfrm>
          <a:prstGeom prst="cloudCallout">
            <a:avLst>
              <a:gd name="adj1" fmla="val 3556"/>
              <a:gd name="adj2" fmla="val -62412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Театрализованные представления</a:t>
            </a:r>
            <a:endParaRPr lang="ru-RU" sz="2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План работы на 2014-2015г.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42985"/>
          <a:ext cx="8229600" cy="491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62"/>
                <a:gridCol w="3643338"/>
                <a:gridCol w="2057400"/>
                <a:gridCol w="2057400"/>
              </a:tblGrid>
              <a:tr h="82805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мероприятия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Срок проведения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Ответственные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Организационное собрание родительского клуба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Гармония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Планирование работы по духовно-нравственному воспитанию на 2014-2015годы.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Сентябрь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 труда не вынешь и рыбку из пруда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мероприятия ко дню знаний: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посещение библиотеки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Книга – лучший друг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»,</a:t>
                      </a:r>
                    </a:p>
                    <a:p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развлечение на участке детского сада (младшее звено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/с),</a:t>
                      </a:r>
                    </a:p>
                    <a:p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к школе на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первый звонок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(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старший возраст)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сентябрь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Старший воспитатель Демакова Е.В.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Воспитатель Грамма И.А.</a:t>
                      </a:r>
                    </a:p>
                    <a:p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Воспитатель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Валтухова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Г.П.</a:t>
                      </a:r>
                      <a:endParaRPr lang="ru-RU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226369"/>
          <a:ext cx="8643999" cy="6631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22"/>
                <a:gridCol w="3880977"/>
                <a:gridCol w="2161000"/>
                <a:gridCol w="2161000"/>
              </a:tblGrid>
              <a:tr h="25003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по  родному городу Бор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Малая Родина – милый наш Бор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в краеведческий музей города Бор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Хранители прошлого, творцы настоящего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.</a:t>
                      </a:r>
                    </a:p>
                    <a:p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Оформление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фотогаллереи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Достопримечательности города Бор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Октябрь 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Н.Г.,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Родитель –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Черноталова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Н.А.</a:t>
                      </a:r>
                    </a:p>
                    <a:p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Воробьева С.Ф.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праздников с социально-нравственной идеей: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Давайте познакомимся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младший возраст,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Мой любимый детский сад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средняя группа,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Праздник малой Родины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старшая группа,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Россия – родина моя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подготовительная к школе   группа</a:t>
                      </a:r>
                      <a:endParaRPr lang="ru-RU" sz="14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Октябрь – ноябрь </a:t>
                      </a:r>
                      <a:endParaRPr lang="ru-RU" sz="14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Воспитатели МБДОУ, Музыкальный руководитель Цыпленкова Н.Н.</a:t>
                      </a:r>
                      <a:endParaRPr lang="ru-RU" sz="14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184532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в  библиотеку.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Беседа библиотекаря О.В. на тему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Мамы разные нужны, мамы всякие важны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  </a:t>
                      </a:r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 рисунков и  поделок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Золотые руки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»-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совместная деятельность детей и родителей.</a:t>
                      </a:r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ноябрь</a:t>
                      </a:r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Воробьева С.Ф.</a:t>
                      </a:r>
                      <a:endParaRPr lang="ru-RU" sz="14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6" y="285729"/>
          <a:ext cx="8329644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30"/>
                <a:gridCol w="3736192"/>
                <a:gridCol w="2082411"/>
                <a:gridCol w="2082411"/>
              </a:tblGrid>
              <a:tr h="808997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Рождественские колядки: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тематическое развлечение,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в библиотеку,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конкурс-выставка рисунков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Рождество на Руси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 </a:t>
                      </a:r>
                    </a:p>
                    <a:p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Подарки малышам на Рождество от детей старших групп.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Январь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</a:p>
                    <a:p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Воспитатель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Валтухова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Г.П.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dirty="0" smtClean="0"/>
                        <a:t>7.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Интегрированное занятие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Защитники Отечества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Выставка рисунков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Наша армия сильна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Февраль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Воробьева С.Ф.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dirty="0" smtClean="0"/>
                        <a:t>8.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Мама – ты мой светлый лучик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праздничный семейный концерт.</a:t>
                      </a: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Выставка детских рисунков к празднику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 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214290"/>
          <a:ext cx="857256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3857654"/>
                <a:gridCol w="2143141"/>
                <a:gridCol w="2143141"/>
              </a:tblGrid>
              <a:tr h="808997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Общее родительское собрание.</a:t>
                      </a:r>
                    </a:p>
                    <a:p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Встреча со священнослужителем</a:t>
                      </a:r>
                    </a:p>
                    <a:p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Крепка семья – крепка Россия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Апрель 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Музыкально-литературная композиция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Пасхальный колокольный звон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»:</a:t>
                      </a:r>
                    </a:p>
                    <a:p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выступление ансамбля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Горлица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»,</a:t>
                      </a:r>
                    </a:p>
                    <a:p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концерт детей 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Борской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школы искусств.</a:t>
                      </a:r>
                    </a:p>
                    <a:p>
                      <a:endParaRPr lang="en-US" sz="16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Благотворительная помощь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Дому инвалидов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-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пасхальные угощения.</a:t>
                      </a:r>
                    </a:p>
                    <a:p>
                      <a:endParaRPr lang="ru-RU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Апрель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  <a:endParaRPr lang="ru-RU" sz="1600" dirty="0"/>
                    </a:p>
                  </a:txBody>
                  <a:tcPr/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в библиотеку. Литературная викторина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Светлая Пасха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Апрель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Ст. воспитатель Демакова Е.В., Работники библиотеки.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4643446"/>
          <a:ext cx="857256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9"/>
                <a:gridCol w="3857652"/>
                <a:gridCol w="2143141"/>
                <a:gridCol w="2143141"/>
              </a:tblGrid>
              <a:tr h="428628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Музыкально-литературный вечер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Никто не забыт, ничто не забыто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Возложение цветов к обелиску.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Выставка рисунков ко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Дню победы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Май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Н.Г., Учитель-логопед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Напылова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С.Г.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85729"/>
          <a:ext cx="825820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2"/>
                <a:gridCol w="3486160"/>
                <a:gridCol w="2064551"/>
                <a:gridCol w="2064551"/>
              </a:tblGrid>
              <a:tr h="808997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Развлечение ко дню защиты детей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Пусть всегда будет солнце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в библиотеку. Развлекательно-игровая программа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Счастливое детство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Июнь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Работники библиотеки и </a:t>
                      </a: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Д/К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Стеклозавод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Троица 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Праздник русской березки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Июнь 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Музыкальный руководитель Цыпленкова Н.Н.,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Учитель-логопед Колесникова Н.Г.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808997"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Лето – это маленькая жизнь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(игры, развлечения, конкурсы и т.д.)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Июль - август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Воспитатели МБДОУ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786" y="1928802"/>
            <a:ext cx="7543800" cy="2571768"/>
          </a:xfrm>
        </p:spPr>
        <p:txBody>
          <a:bodyPr/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142852"/>
            <a:ext cx="6505371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Ожидаемый результат</a:t>
            </a:r>
            <a:endParaRPr lang="ru-RU" sz="44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857233"/>
            <a:ext cx="8715436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i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Работа творческой группы «Истоки» способствует:</a:t>
            </a:r>
          </a:p>
          <a:p>
            <a:pPr>
              <a:lnSpc>
                <a:spcPct val="80000"/>
              </a:lnSpc>
            </a:pPr>
            <a:endParaRPr lang="ru-RU" sz="2000" b="1" i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Проявлению желания</a:t>
            </a:r>
          </a:p>
          <a:p>
            <a:pPr lvl="0" eaLnBrk="0" hangingPunct="0"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сотрудничать с детским садом: </a:t>
            </a:r>
          </a:p>
          <a:p>
            <a:pPr lvl="0" eaLnBrk="0" hangingPunct="0">
              <a:buFontTx/>
              <a:buChar char="-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родителей,</a:t>
            </a:r>
          </a:p>
          <a:p>
            <a:pPr lvl="0" eaLnBrk="0" hangingPunct="0">
              <a:buFontTx/>
              <a:buChar char="-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работников культуры (детская школа искусств, библиотека, Нижегородский кукольный театр, Нижегородская филармония, краеведческим музеем),</a:t>
            </a:r>
          </a:p>
          <a:p>
            <a:pPr lvl="0" eaLnBrk="0" hangingPunct="0">
              <a:buFontTx/>
              <a:buChar char="-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школа №10, №9</a:t>
            </a:r>
            <a:endParaRPr lang="ru-RU" sz="20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ru-RU" sz="20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1" u="none" strike="noStrike" normalizeH="0" baseline="0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Расширению кругозора, интереса к истории Родины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Росту мотивации к сохранению семейных традиций и зарождению новых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1" u="none" strike="noStrike" normalizeH="0" baseline="0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Развитию позитивного отношения детей к окружающему миру, другим людям и самому себе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Проявлению чувств благодарности, сопереживания, милосердия, любви и уважения к близким, детскому саду, родному городу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endParaRPr kumimoji="0" lang="ru-RU" sz="2000" b="1" u="none" strike="noStrike" normalizeH="0" baseline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endParaRPr kumimoji="0" lang="ru-RU" sz="2000" b="1" u="none" strike="noStrike" normalizeH="0" baseline="0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endParaRPr kumimoji="0" lang="ru-RU" sz="2800" b="1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endParaRPr kumimoji="0" lang="ru-RU" sz="2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3643338" cy="221457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C3300"/>
                </a:solidFill>
              </a:rPr>
              <a:t>Любимая мамочка ( ко Дню матери) </a:t>
            </a:r>
            <a:endParaRPr lang="ru-RU" sz="3200" b="1" dirty="0">
              <a:solidFill>
                <a:srgbClr val="CC3300"/>
              </a:solidFill>
            </a:endParaRPr>
          </a:p>
        </p:txBody>
      </p:sp>
      <p:pic>
        <p:nvPicPr>
          <p:cNvPr id="1026" name="Picture 2" descr="C:\Users\ПК\Desktop\фото 2014-2015\подготовит\DSC066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844" t="18868" b="8018"/>
          <a:stretch>
            <a:fillRect/>
          </a:stretch>
        </p:blipFill>
        <p:spPr bwMode="auto">
          <a:xfrm>
            <a:off x="239327" y="3571876"/>
            <a:ext cx="4987717" cy="30003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C:\Users\ПК\Desktop\фото 2014-2015\подготовит\DSC06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27" t="11792" r="20400" b="10377"/>
          <a:stretch>
            <a:fillRect/>
          </a:stretch>
        </p:blipFill>
        <p:spPr bwMode="auto">
          <a:xfrm>
            <a:off x="5357818" y="3286100"/>
            <a:ext cx="3571900" cy="35719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3" descr="C:\Users\ПК\Desktop\фото 2014-2015\подготовит\DSC062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4717" r="13325" b="26886"/>
          <a:stretch>
            <a:fillRect/>
          </a:stretch>
        </p:blipFill>
        <p:spPr bwMode="auto">
          <a:xfrm>
            <a:off x="4000496" y="145768"/>
            <a:ext cx="4944002" cy="292604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Солнце 5"/>
          <p:cNvSpPr/>
          <p:nvPr/>
        </p:nvSpPr>
        <p:spPr>
          <a:xfrm>
            <a:off x="428596" y="571480"/>
            <a:ext cx="914400" cy="91440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3857620" y="3000372"/>
            <a:ext cx="914400" cy="914400"/>
          </a:xfrm>
          <a:prstGeom prst="su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5715008" y="2643182"/>
            <a:ext cx="914400" cy="9144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ПК\Desktop\фото 2014-2015\средняя\DSC06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458" t="9434" r="15094" b="13567"/>
          <a:stretch>
            <a:fillRect/>
          </a:stretch>
        </p:blipFill>
        <p:spPr bwMode="auto">
          <a:xfrm>
            <a:off x="642910" y="142852"/>
            <a:ext cx="3643338" cy="321471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43" name="Picture 3" descr="C:\Users\ПК\Desktop\фото 2014-2015\средняя\DSC067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038600" cy="30289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5" descr="C:\Users\ПК\Desktop\фото 2014-2015\подготовит\DSC067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4764" t="11793" r="9787"/>
          <a:stretch>
            <a:fillRect/>
          </a:stretch>
        </p:blipFill>
        <p:spPr bwMode="auto">
          <a:xfrm>
            <a:off x="6000760" y="3500438"/>
            <a:ext cx="2928958" cy="296059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4" descr="C:\Users\ПК\Desktop\фото 2014-2015\подготовит\DSC067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t="25944" r="6249"/>
          <a:stretch>
            <a:fillRect/>
          </a:stretch>
        </p:blipFill>
        <p:spPr bwMode="auto">
          <a:xfrm>
            <a:off x="214282" y="3357562"/>
            <a:ext cx="5572164" cy="330121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786" y="1928802"/>
            <a:ext cx="7543800" cy="2571768"/>
          </a:xfrm>
        </p:spPr>
        <p:txBody>
          <a:bodyPr/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385762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3" name="Picture 1" descr="C:\Users\ПК\Desktop\для през\ноябрь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143272" cy="385765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74" name="Picture 2" descr="C:\Users\ПК\Desktop\для през\DSC04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57166"/>
            <a:ext cx="4643470" cy="364333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75" name="Picture 3" descr="C:\Users\ПК\Desktop\для през\DSC04596.JPG"/>
          <p:cNvPicPr>
            <a:picLocks noChangeAspect="1" noChangeArrowheads="1"/>
          </p:cNvPicPr>
          <p:nvPr/>
        </p:nvPicPr>
        <p:blipFill>
          <a:blip r:embed="rId5" cstate="print"/>
          <a:srcRect t="26761" b="5634"/>
          <a:stretch>
            <a:fillRect/>
          </a:stretch>
        </p:blipFill>
        <p:spPr bwMode="auto">
          <a:xfrm>
            <a:off x="4643438" y="3804071"/>
            <a:ext cx="4071934" cy="305392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76" name="Picture 4" descr="C:\Users\ПК\Desktop\для през\DSC04607.JPG"/>
          <p:cNvPicPr>
            <a:picLocks noChangeAspect="1" noChangeArrowheads="1"/>
          </p:cNvPicPr>
          <p:nvPr/>
        </p:nvPicPr>
        <p:blipFill>
          <a:blip r:embed="rId6" cstate="print"/>
          <a:srcRect t="37210" r="9179"/>
          <a:stretch>
            <a:fillRect/>
          </a:stretch>
        </p:blipFill>
        <p:spPr bwMode="auto">
          <a:xfrm>
            <a:off x="0" y="3857628"/>
            <a:ext cx="5188580" cy="264320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428596" y="785794"/>
            <a:ext cx="8368933" cy="58674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450" algn="ctr">
              <a:lnSpc>
                <a:spcPct val="150000"/>
              </a:lnSpc>
              <a:buClr>
                <a:srgbClr val="404040"/>
              </a:buClr>
              <a:buSzPct val="100000"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Нравственно–патриотическое </a:t>
            </a:r>
            <a:r>
              <a:rPr lang="ru-RU" sz="3200" b="1" dirty="0">
                <a:solidFill>
                  <a:srgbClr val="002060"/>
                </a:solidFill>
              </a:rPr>
              <a:t>воспитание граждан РФ, направленно на формирование и развитие личности, обладающей качествами гражданина, патриота и способной успешно выполнять гражданские обязанности в мирное и военное </a:t>
            </a:r>
            <a:r>
              <a:rPr lang="ru-RU" sz="3200" b="1" dirty="0" smtClean="0">
                <a:solidFill>
                  <a:srgbClr val="002060"/>
                </a:solidFill>
              </a:rPr>
              <a:t>время.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Новый год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ПК\Desktop\фото 2014-2015\подготовит\DSC073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56" y="1214422"/>
            <a:ext cx="4292602" cy="241458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6147" name="Picture 3" descr="C:\Users\ПК\Desktop\фото 2014-2015\подготовит\DSC073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395" y="928670"/>
            <a:ext cx="4673605" cy="262890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2" descr="C:\Users\ПК\Desktop\фото 2014-2015\старшая\DSC07232.JPG"/>
          <p:cNvPicPr>
            <a:picLocks noChangeAspect="1" noChangeArrowheads="1"/>
          </p:cNvPicPr>
          <p:nvPr/>
        </p:nvPicPr>
        <p:blipFill>
          <a:blip r:embed="rId4" cstate="print"/>
          <a:srcRect l="17308"/>
          <a:stretch>
            <a:fillRect/>
          </a:stretch>
        </p:blipFill>
        <p:spPr bwMode="auto">
          <a:xfrm>
            <a:off x="2285984" y="3683185"/>
            <a:ext cx="4667238" cy="317481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1" name="6-конечная звезда 10"/>
          <p:cNvSpPr/>
          <p:nvPr/>
        </p:nvSpPr>
        <p:spPr>
          <a:xfrm>
            <a:off x="7143768" y="4286256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1214414" y="5072074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785786" y="4071942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858016" y="0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7286644" y="500042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7929586" y="285728"/>
            <a:ext cx="857256" cy="842962"/>
          </a:xfrm>
          <a:prstGeom prst="star6">
            <a:avLst>
              <a:gd name="adj" fmla="val 8868"/>
              <a:gd name="h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К\Desktop\фото 2014-2015\выставка\DSC074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19" y="500042"/>
            <a:ext cx="4953034" cy="278608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4099" name="Picture 3" descr="C:\Users\ПК\Desktop\фото 2014-2015\выставка\DSC074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182" r="18181"/>
          <a:stretch>
            <a:fillRect/>
          </a:stretch>
        </p:blipFill>
        <p:spPr bwMode="auto">
          <a:xfrm>
            <a:off x="5286380" y="357166"/>
            <a:ext cx="3571900" cy="315728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3" descr="C:\Users\ПК\Desktop\фото 2014-2015\выставка\DSC07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98377"/>
            <a:ext cx="8215337" cy="305962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8 марта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ПК\Desktop\фото 2014-2015\подготовит\DSC079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45" y="3857628"/>
            <a:ext cx="4699032" cy="26432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C:\Users\ПК\Desktop\фото 2014-2015\подготовит\DSC07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436" y="1142984"/>
            <a:ext cx="4419603" cy="2486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C:\Users\ПК\Desktop\фото 2014-2015\подготовит\DSC08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4038600" cy="227171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3" descr="C:\Users\ПК\Desktop\фото 2014-2015\подготовит\DSC08034.JPG"/>
          <p:cNvPicPr>
            <a:picLocks noChangeAspect="1" noChangeArrowheads="1"/>
          </p:cNvPicPr>
          <p:nvPr/>
        </p:nvPicPr>
        <p:blipFill>
          <a:blip r:embed="rId5" cstate="print"/>
          <a:srcRect l="4993" r="8468"/>
          <a:stretch>
            <a:fillRect/>
          </a:stretch>
        </p:blipFill>
        <p:spPr bwMode="auto">
          <a:xfrm>
            <a:off x="4786315" y="3718325"/>
            <a:ext cx="4280810" cy="278250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Солнце 7"/>
          <p:cNvSpPr/>
          <p:nvPr/>
        </p:nvSpPr>
        <p:spPr>
          <a:xfrm>
            <a:off x="7929586" y="5943600"/>
            <a:ext cx="914400" cy="914400"/>
          </a:xfrm>
          <a:prstGeom prst="su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1000100" y="0"/>
            <a:ext cx="914400" cy="914400"/>
          </a:xfrm>
          <a:prstGeom prst="sun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3929058" y="2357430"/>
            <a:ext cx="914400" cy="9144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3286116" y="3071810"/>
            <a:ext cx="914400" cy="914400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4214810" y="3571876"/>
            <a:ext cx="914400" cy="914400"/>
          </a:xfrm>
          <a:prstGeom prst="sun">
            <a:avLst/>
          </a:prstGeom>
          <a:solidFill>
            <a:srgbClr val="FFFF99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ПК\Desktop\фото 2014-2015\выставка\DSC06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29050"/>
            <a:ext cx="4038600" cy="302895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028" name="Picture 4" descr="C:\Users\ПК\Desktop\фото 2014-2015\выставка\DSC06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9811" r="41628" b="18868"/>
          <a:stretch>
            <a:fillRect/>
          </a:stretch>
        </p:blipFill>
        <p:spPr bwMode="auto">
          <a:xfrm rot="5400000">
            <a:off x="3084803" y="1201421"/>
            <a:ext cx="2571744" cy="202624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2" descr="C:\Users\ПК\Desktop\фото 2014-2015\выставка\DSC06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29050"/>
            <a:ext cx="4038600" cy="302895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3" descr="C:\Users\ПК\Desktop\фото 2014-2015\выставка\DSC06783.JPG"/>
          <p:cNvPicPr>
            <a:picLocks noChangeAspect="1" noChangeArrowheads="1"/>
          </p:cNvPicPr>
          <p:nvPr/>
        </p:nvPicPr>
        <p:blipFill>
          <a:blip r:embed="rId5" cstate="print"/>
          <a:srcRect l="14151" t="4717" r="11556" b="8018"/>
          <a:stretch>
            <a:fillRect/>
          </a:stretch>
        </p:blipFill>
        <p:spPr bwMode="auto">
          <a:xfrm>
            <a:off x="0" y="714356"/>
            <a:ext cx="3429024" cy="302080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2" descr="C:\Users\ПК\Desktop\фото 2014-2015\выставка\DSC06794.JPG"/>
          <p:cNvPicPr>
            <a:picLocks noChangeAspect="1" noChangeArrowheads="1"/>
          </p:cNvPicPr>
          <p:nvPr/>
        </p:nvPicPr>
        <p:blipFill>
          <a:blip r:embed="rId6" cstate="print"/>
          <a:srcRect l="58652" t="23519" r="5915" b="42593"/>
          <a:stretch>
            <a:fillRect/>
          </a:stretch>
        </p:blipFill>
        <p:spPr bwMode="auto">
          <a:xfrm rot="5400000">
            <a:off x="4920383" y="1294667"/>
            <a:ext cx="2589380" cy="185738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2" descr="C:\Users\ПК\Desktop\фото 2014-2015\выставка\DSC06794.JPG"/>
          <p:cNvPicPr>
            <a:picLocks noChangeAspect="1" noChangeArrowheads="1"/>
          </p:cNvPicPr>
          <p:nvPr/>
        </p:nvPicPr>
        <p:blipFill>
          <a:blip r:embed="rId6" cstate="print"/>
          <a:srcRect t="24822" r="55033" b="29559"/>
          <a:stretch>
            <a:fillRect/>
          </a:stretch>
        </p:blipFill>
        <p:spPr bwMode="auto">
          <a:xfrm rot="5400000">
            <a:off x="6809650" y="1245673"/>
            <a:ext cx="2651352" cy="201734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0"/>
            <a:ext cx="5000628" cy="14287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23 февраля – День защитника Отечества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ПК\Desktop\фото 2014-2015\23 февраля\DSC077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145" r="17544"/>
          <a:stretch>
            <a:fillRect/>
          </a:stretch>
        </p:blipFill>
        <p:spPr bwMode="auto">
          <a:xfrm>
            <a:off x="212355" y="500042"/>
            <a:ext cx="3892321" cy="257176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219" name="Picture 3" descr="C:\Users\ПК\Desktop\фото 2014-2015\средняя\DSC077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357298"/>
            <a:ext cx="4857784" cy="273250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Picture 2" descr="C:\Users\ПК\Desktop\фото 2014-2015\средняя\DSC07721.JPG"/>
          <p:cNvPicPr>
            <a:picLocks noChangeAspect="1" noChangeArrowheads="1"/>
          </p:cNvPicPr>
          <p:nvPr/>
        </p:nvPicPr>
        <p:blipFill>
          <a:blip r:embed="rId4" cstate="print"/>
          <a:srcRect l="15202" t="16216" r="8784"/>
          <a:stretch>
            <a:fillRect/>
          </a:stretch>
        </p:blipFill>
        <p:spPr bwMode="auto">
          <a:xfrm>
            <a:off x="285720" y="3571876"/>
            <a:ext cx="4724126" cy="292895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3" descr="C:\Users\ПК\Desktop\фото 2014-2015\средняя\DSC07724.JPG"/>
          <p:cNvPicPr>
            <a:picLocks noChangeAspect="1" noChangeArrowheads="1"/>
          </p:cNvPicPr>
          <p:nvPr/>
        </p:nvPicPr>
        <p:blipFill>
          <a:blip r:embed="rId5" cstate="print"/>
          <a:srcRect l="13326" t="15723" r="26532"/>
          <a:stretch>
            <a:fillRect/>
          </a:stretch>
        </p:blipFill>
        <p:spPr bwMode="auto">
          <a:xfrm>
            <a:off x="5072066" y="3500438"/>
            <a:ext cx="3786214" cy="298440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К\Desktop\фото 2014-2015\выставка\DSC077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290"/>
            <a:ext cx="5715037" cy="3214709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5123" name="Picture 3" descr="C:\Users\ПК\Desktop\фото 2014-2015\выставка\DSC077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4038600" cy="227171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2" descr="C:\Users\ПК\Desktop\фото 2014-2015\выставка\DSC07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2"/>
            <a:ext cx="4038600" cy="2271713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ПК\Desktop\фото 2014-2015\выставка\DSC077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42852"/>
            <a:ext cx="5967426" cy="3356678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Picture 2" descr="C:\Users\ПК\Desktop\фото 2014-2015\выставка\DSC07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5839327" cy="3286124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5929354" cy="85727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Масленица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 descr="C:\Users\ПК\Desktop\фото 2014-2015\масленица\DSC076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5429288" cy="305397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1" name="Picture 3" descr="C:\Users\ПК\Desktop\фото 2014-2015\масленица\DSC076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386" t="6863" r="12408"/>
          <a:stretch>
            <a:fillRect/>
          </a:stretch>
        </p:blipFill>
        <p:spPr bwMode="auto">
          <a:xfrm>
            <a:off x="5143472" y="4143380"/>
            <a:ext cx="4000528" cy="271462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2" descr="C:\Users\ПК\Desktop\фото 2014-2015\масленица\DSC07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5079992" cy="28574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3" descr="C:\Users\ПК\Desktop\фото 2014-2015\масленица\DSC07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17382" y="883443"/>
            <a:ext cx="4038600" cy="227171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2357454" cy="235745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пасха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ПК\Desktop\фото 2014-2015\выставка\DSC08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40600" y="3312311"/>
            <a:ext cx="4038600" cy="227171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0243" name="Picture 3" descr="C:\Users\ПК\Desktop\фото 2014-2015\выставка\DSC084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88843" y="2169304"/>
            <a:ext cx="4038600" cy="227171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Picture 3" descr="C:\Users\ПК\Desktop\фото 2014-2015\выставка\DSC08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500042"/>
            <a:ext cx="4038600" cy="227171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571876"/>
            <a:ext cx="4038600" cy="302895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0066"/>
                </a:solidFill>
              </a:rPr>
              <a:t>Библиотека </a:t>
            </a:r>
            <a:endParaRPr lang="ru-RU" sz="5400" b="1" dirty="0">
              <a:solidFill>
                <a:srgbClr val="000066"/>
              </a:solidFill>
            </a:endParaRPr>
          </a:p>
        </p:txBody>
      </p:sp>
      <p:pic>
        <p:nvPicPr>
          <p:cNvPr id="17410" name="Picture 2" descr="C:\Users\ПК\Desktop\фото 2014-2015\библиотека\DSC082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5887" r="8694"/>
          <a:stretch>
            <a:fillRect/>
          </a:stretch>
        </p:blipFill>
        <p:spPr bwMode="auto">
          <a:xfrm>
            <a:off x="214282" y="1214422"/>
            <a:ext cx="3929058" cy="2930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7411" name="Picture 3" descr="C:\Users\ПК\Desktop\фото 2014-2015\библиотека\DSC082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6696" y="1214422"/>
            <a:ext cx="4826032" cy="2714644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</p:pic>
      <p:pic>
        <p:nvPicPr>
          <p:cNvPr id="6" name="Picture 2" descr="C:\Users\ПК\Desktop\фото 2014-2015\библиотека\DSC08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143380"/>
            <a:ext cx="4825990" cy="2714620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</p:pic>
      <p:sp>
        <p:nvSpPr>
          <p:cNvPr id="7" name="Горизонтальный свиток 6"/>
          <p:cNvSpPr/>
          <p:nvPr/>
        </p:nvSpPr>
        <p:spPr>
          <a:xfrm rot="21277157">
            <a:off x="475482" y="4388641"/>
            <a:ext cx="708605" cy="1033272"/>
          </a:xfrm>
          <a:prstGeom prst="horizontalScroll">
            <a:avLst>
              <a:gd name="adj" fmla="val 25000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 rot="21277157">
            <a:off x="1046984" y="4817269"/>
            <a:ext cx="708605" cy="1033272"/>
          </a:xfrm>
          <a:prstGeom prst="horizontalScroll">
            <a:avLst>
              <a:gd name="adj" fmla="val 25000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Горизонтальный свиток 8"/>
          <p:cNvSpPr/>
          <p:nvPr/>
        </p:nvSpPr>
        <p:spPr>
          <a:xfrm rot="21277157">
            <a:off x="1975679" y="173799"/>
            <a:ext cx="708605" cy="1033272"/>
          </a:xfrm>
          <a:prstGeom prst="horizontalScroll">
            <a:avLst>
              <a:gd name="adj" fmla="val 25000"/>
            </a:avLst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 </a:t>
            </a:r>
            <a:endParaRPr lang="en-US" sz="40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285860"/>
            <a:ext cx="8358246" cy="5054617"/>
          </a:xfrm>
          <a:solidFill>
            <a:schemeClr val="accent6">
              <a:lumMod val="40000"/>
              <a:lumOff val="60000"/>
            </a:schemeClr>
          </a:solidFill>
          <a:ln w="19050"/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детей искажены представления  о доброте, милосердии, великодушии, справедливости, гражданственности и патриотизме. Материальные ценности доминируют над духовными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Высокий уровень детской преступности. Детей отличает эмоциональная, волевая и духовная незрелость  </a:t>
            </a:r>
          </a:p>
          <a:p>
            <a:pPr>
              <a:buFont typeface="Wingdings" pitchFamily="2" charset="2"/>
              <a:buChar char="q"/>
            </a:pPr>
            <a:endParaRPr lang="ru-RU" sz="2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47225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День победы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4339" name="Picture 3" descr="C:\Users\ПК\Desktop\фото 2014-2015\день победы\DSC084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2995" r="11556"/>
          <a:stretch>
            <a:fillRect/>
          </a:stretch>
        </p:blipFill>
        <p:spPr bwMode="auto">
          <a:xfrm>
            <a:off x="5214942" y="284572"/>
            <a:ext cx="3714776" cy="319267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340" name="Picture 4" descr="C:\Users\ПК\Desktop\фото 2014-2015\день победы\DSC084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3"/>
            <a:ext cx="5286380" cy="297358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2" descr="C:\Users\ПК\Desktop\фото 2014-2015\день победы\DSC08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826032" cy="27146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3" descr="C:\Users\ПК\Desktop\фото 2014-2015\день победы\DSC08463.JPG"/>
          <p:cNvPicPr>
            <a:picLocks noChangeAspect="1" noChangeArrowheads="1"/>
          </p:cNvPicPr>
          <p:nvPr/>
        </p:nvPicPr>
        <p:blipFill>
          <a:blip r:embed="rId5" cstate="print"/>
          <a:srcRect r="11345"/>
          <a:stretch>
            <a:fillRect/>
          </a:stretch>
        </p:blipFill>
        <p:spPr bwMode="auto">
          <a:xfrm>
            <a:off x="4000496" y="3500438"/>
            <a:ext cx="4954061" cy="314324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ПК\Desktop\фото 2014-2015\день победы\DSC084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224" r="11802"/>
          <a:stretch>
            <a:fillRect/>
          </a:stretch>
        </p:blipFill>
        <p:spPr bwMode="auto">
          <a:xfrm>
            <a:off x="214282" y="214289"/>
            <a:ext cx="4429156" cy="3236691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6387" name="Picture 3" descr="C:\Users\ПК\Desktop\фото 2014-2015\день победы\DSC08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5588038" cy="314327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Лента лицом вверх 4"/>
          <p:cNvSpPr/>
          <p:nvPr/>
        </p:nvSpPr>
        <p:spPr>
          <a:xfrm>
            <a:off x="6357918" y="6215058"/>
            <a:ext cx="2786082" cy="642942"/>
          </a:xfrm>
          <a:prstGeom prst="ribbon2">
            <a:avLst>
              <a:gd name="adj1" fmla="val 31037"/>
              <a:gd name="adj2" fmla="val 47686"/>
            </a:avLst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072330" y="5072074"/>
            <a:ext cx="1414466" cy="1285884"/>
          </a:xfrm>
          <a:prstGeom prst="star5">
            <a:avLst/>
          </a:prstGeom>
          <a:solidFill>
            <a:srgbClr val="FF0000"/>
          </a:solidFill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" descr="C:\Users\ПК\Desktop\фото 2014-2015\день победы\DSC0844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711" t="10271" r="15022" b="19882"/>
          <a:stretch>
            <a:fillRect/>
          </a:stretch>
        </p:blipFill>
        <p:spPr bwMode="auto">
          <a:xfrm rot="5400000">
            <a:off x="5214930" y="1357310"/>
            <a:ext cx="4714932" cy="2428892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К\Desktop\фото 2014-2015\выставка\DSC083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2765" y="1511336"/>
            <a:ext cx="5929356" cy="3335263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8195" name="Picture 3" descr="C:\Users\ПК\Desktop\фото 2014-2015\выставка\DSC08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227" r="7955"/>
          <a:stretch>
            <a:fillRect/>
          </a:stretch>
        </p:blipFill>
        <p:spPr bwMode="auto">
          <a:xfrm>
            <a:off x="3857620" y="214290"/>
            <a:ext cx="4572032" cy="314327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Picture 3" descr="C:\Users\ПК\Desktop\фото 2014-2015\выставка\DSC08320.JPG"/>
          <p:cNvPicPr>
            <a:picLocks noChangeAspect="1" noChangeArrowheads="1"/>
          </p:cNvPicPr>
          <p:nvPr/>
        </p:nvPicPr>
        <p:blipFill>
          <a:blip r:embed="rId4" cstate="print"/>
          <a:srcRect l="13537" r="6550"/>
          <a:stretch>
            <a:fillRect/>
          </a:stretch>
        </p:blipFill>
        <p:spPr bwMode="auto">
          <a:xfrm>
            <a:off x="3714744" y="3338067"/>
            <a:ext cx="5000660" cy="3519933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К\Desktop\фото 2014-2015\выставка\DSC083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643314"/>
            <a:ext cx="5181608" cy="291465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2" descr="C:\Users\ПК\Desktop\фото 2014-2015\выставка\DSC08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5712426" cy="321471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CC3300"/>
                  </a:solidFill>
                </a:ln>
                <a:solidFill>
                  <a:srgbClr val="FF00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День защиты детей</a:t>
            </a:r>
            <a:endParaRPr lang="ru-RU" b="1" dirty="0">
              <a:ln>
                <a:solidFill>
                  <a:srgbClr val="CC3300"/>
                </a:solidFill>
              </a:ln>
              <a:solidFill>
                <a:srgbClr val="FF00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9458" name="Picture 2" descr="C:\Users\ПК\Desktop\фото 2014-2015\день защиты детей\DSC088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4546603" cy="255746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9459" name="Picture 3" descr="C:\Users\ПК\Desktop\фото 2014-2015\день защиты детей\DSC088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7" y="1285860"/>
            <a:ext cx="4419603" cy="248602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2" descr="C:\Users\ПК\Desktop\фото 2014-2015\день защиты детей\DSC08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445030" cy="2500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3" descr="C:\Users\ПК\Desktop\фото 2014-2015\день защиты детей\DSC08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646" y="4000504"/>
            <a:ext cx="4578354" cy="25753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Улыбающееся лицо 6"/>
          <p:cNvSpPr/>
          <p:nvPr/>
        </p:nvSpPr>
        <p:spPr>
          <a:xfrm rot="1672106">
            <a:off x="8118891" y="465500"/>
            <a:ext cx="928694" cy="642942"/>
          </a:xfrm>
          <a:prstGeom prst="smileyFace">
            <a:avLst>
              <a:gd name="adj" fmla="val 4653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 rot="19299107">
            <a:off x="1956629" y="5996314"/>
            <a:ext cx="928694" cy="642942"/>
          </a:xfrm>
          <a:prstGeom prst="smileyFace">
            <a:avLst>
              <a:gd name="adj" fmla="val 46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7643834" y="0"/>
            <a:ext cx="914400" cy="914400"/>
          </a:xfrm>
          <a:prstGeom prst="sun">
            <a:avLst>
              <a:gd name="adj" fmla="val 25337"/>
            </a:avLst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олнце 11"/>
          <p:cNvSpPr/>
          <p:nvPr/>
        </p:nvSpPr>
        <p:spPr>
          <a:xfrm>
            <a:off x="1428728" y="5643578"/>
            <a:ext cx="914400" cy="914400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ПК\Desktop\фото 2014-2015\день защиты детей\DSC088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4714908" cy="265213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8435" name="Picture 3" descr="C:\Users\ПК\Desktop\фото 2014-2015\день защиты детей\DSC088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57165"/>
            <a:ext cx="6364304" cy="357992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Солнце 5"/>
          <p:cNvSpPr/>
          <p:nvPr/>
        </p:nvSpPr>
        <p:spPr>
          <a:xfrm>
            <a:off x="5072066" y="4357694"/>
            <a:ext cx="914400" cy="914400"/>
          </a:xfrm>
          <a:prstGeom prst="sun">
            <a:avLst>
              <a:gd name="adj" fmla="val 25337"/>
            </a:avLst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7858148" y="5429264"/>
            <a:ext cx="914400" cy="914400"/>
          </a:xfrm>
          <a:prstGeom prst="sun">
            <a:avLst>
              <a:gd name="adj" fmla="val 25337"/>
            </a:avLst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7143768" y="3929066"/>
            <a:ext cx="914400" cy="914400"/>
          </a:xfrm>
          <a:prstGeom prst="sun">
            <a:avLst>
              <a:gd name="adj" fmla="val 25337"/>
            </a:avLst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715008" y="4929198"/>
          <a:ext cx="2105027" cy="169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Изображение" r:id="rId5" imgW="3495238" imgH="2809524" progId="StaticMetafile">
                  <p:embed/>
                </p:oleObj>
              </mc:Choice>
              <mc:Fallback>
                <p:oleObj name="Изображение" r:id="rId5" imgW="3495238" imgH="2809524" progId="StaticMetafil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8" y="4929198"/>
                        <a:ext cx="2105027" cy="169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614866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День рождение А.С.Пушкина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6" name="Picture 2" descr="C:\Users\ПК\Desktop\фото 2014-2015\день пушкина\DSC089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318029" cy="242889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21507" name="Picture 3" descr="C:\Users\ПК\Desktop\фото 2014-2015\день пушкина\DSC08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0071" r="18632"/>
          <a:stretch>
            <a:fillRect/>
          </a:stretch>
        </p:blipFill>
        <p:spPr bwMode="auto">
          <a:xfrm>
            <a:off x="4786314" y="0"/>
            <a:ext cx="3424986" cy="3755648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2" descr="C:\Users\ПК\Desktop\фото 2014-2015\день пушкина\DSC08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5206993" cy="2928934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3" descr="C:\Users\ПК\Desktop\фото 2014-2015\день пушкина\DSC08978.JPG"/>
          <p:cNvPicPr>
            <a:picLocks noChangeAspect="1" noChangeArrowheads="1"/>
          </p:cNvPicPr>
          <p:nvPr/>
        </p:nvPicPr>
        <p:blipFill>
          <a:blip r:embed="rId5" cstate="print"/>
          <a:srcRect l="31840" r="29245" b="15094"/>
          <a:stretch>
            <a:fillRect/>
          </a:stretch>
        </p:blipFill>
        <p:spPr bwMode="auto">
          <a:xfrm>
            <a:off x="6072198" y="3088061"/>
            <a:ext cx="3071802" cy="3769939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День независимости России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ПК\Desktop\фото 2014-2015\день России\DSC090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8868" b="5660"/>
          <a:stretch>
            <a:fillRect/>
          </a:stretch>
        </p:blipFill>
        <p:spPr bwMode="auto">
          <a:xfrm>
            <a:off x="0" y="4286256"/>
            <a:ext cx="5384800" cy="228601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1" name="Picture 3" descr="C:\Users\ПК\Desktop\фото 2014-2015\день России\DSC09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928670"/>
            <a:ext cx="4927606" cy="2771779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3" descr="C:\Users\ПК\Desktop\фото 2014-2015\день России\DSC09079.JPG"/>
          <p:cNvPicPr>
            <a:picLocks noChangeAspect="1" noChangeArrowheads="1"/>
          </p:cNvPicPr>
          <p:nvPr/>
        </p:nvPicPr>
        <p:blipFill>
          <a:blip r:embed="rId4" cstate="print"/>
          <a:srcRect l="22995" t="9434" r="16863"/>
          <a:stretch>
            <a:fillRect/>
          </a:stretch>
        </p:blipFill>
        <p:spPr bwMode="auto">
          <a:xfrm>
            <a:off x="0" y="1071546"/>
            <a:ext cx="3643338" cy="3086099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 descr="C:\Users\ПК\Desktop\фото 2014-2015\день России\DSC09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6753" y="3429000"/>
            <a:ext cx="5461037" cy="3071834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9211" t="14035" r="11842" b="17544"/>
          <a:stretch>
            <a:fillRect/>
          </a:stretch>
        </p:blipFill>
        <p:spPr bwMode="auto">
          <a:xfrm>
            <a:off x="214281" y="3429000"/>
            <a:ext cx="5275385" cy="3429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574" r="9297"/>
          <a:stretch>
            <a:fillRect/>
          </a:stretch>
        </p:blipFill>
        <p:spPr bwMode="auto">
          <a:xfrm>
            <a:off x="4357686" y="785794"/>
            <a:ext cx="4786314" cy="3278155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C3300"/>
                </a:solidFill>
              </a:rPr>
              <a:t>Детский театр</a:t>
            </a:r>
            <a:endParaRPr lang="ru-RU" sz="44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6474203" cy="364174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0419" name="Picture 3" descr="D:\муз рук\фото кружка\Общее родит.собрание\DSC053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00371"/>
            <a:ext cx="4967294" cy="3725471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 flipH="1">
            <a:off x="3286116" y="327024"/>
            <a:ext cx="5589994" cy="631668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Внедрение новых форм </a:t>
            </a:r>
            <a:b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взаимодействия   </a:t>
            </a:r>
            <a:b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детского сада, семьи, центров культуры и образования,</a:t>
            </a:r>
            <a:b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способствующих формированию нравственно-патриотических чувств личности ребенка </a:t>
            </a:r>
            <a:br>
              <a:rPr lang="ru-RU" sz="32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1500174"/>
            <a:ext cx="2478881" cy="26908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002060"/>
                </a:solidFill>
              </a:rPr>
              <a:t>Цель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714612" y="2571744"/>
            <a:ext cx="1183490" cy="64135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274638"/>
            <a:ext cx="2786082" cy="2725734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Слушание музыки</a:t>
            </a:r>
            <a:endParaRPr lang="ru-RU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712198" cy="3213112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155929"/>
            <a:ext cx="6581458" cy="3702071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274638"/>
            <a:ext cx="2257412" cy="193991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6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Театр</a:t>
            </a:r>
            <a:endParaRPr lang="ru-RU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288" t="19743" b="13129"/>
          <a:stretch>
            <a:fillRect/>
          </a:stretch>
        </p:blipFill>
        <p:spPr bwMode="auto">
          <a:xfrm>
            <a:off x="214282" y="214290"/>
            <a:ext cx="6057900" cy="3643338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875332"/>
            <a:ext cx="5310225" cy="3982668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683167" y="2967335"/>
            <a:ext cx="1777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5206" y="192880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93978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</a:rPr>
              <a:t>Итоги работы</a:t>
            </a:r>
            <a:endParaRPr lang="ru-R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401080" cy="507209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112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Повысилась компетентность  родителей, сотрудников ДОУ в вопросах нравственно-патриотического воспитания</a:t>
            </a:r>
          </a:p>
          <a:p>
            <a:r>
              <a:rPr lang="ru-RU" sz="112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Систематизировался процесс взаимодействия и сотрудничества детского сада, семьи, центров культуры и образования в развитии патриотических чувств личности ребенка</a:t>
            </a:r>
          </a:p>
          <a:p>
            <a:r>
              <a:rPr lang="ru-RU" sz="11200" dirty="0" smtClean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Активизировалась  работа педагогов на педсоветах, консультациях, праздниках, развлечениях и улучшилась содержательная сторона их проведения.</a:t>
            </a:r>
          </a:p>
          <a:p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79049" y="829492"/>
            <a:ext cx="1039848" cy="48985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wordArt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-50" dirty="0">
                <a:solidFill>
                  <a:srgbClr val="002060"/>
                </a:solidFill>
              </a:rPr>
              <a:t>Задачи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00232" y="214290"/>
            <a:ext cx="6950887" cy="64294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buFont typeface="Arial" charset="0"/>
              <a:buChar char="•"/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Формировать нравственно – патриотические чувства, обогащать и углублять знания детей о семье, городе</a:t>
            </a:r>
          </a:p>
          <a:p>
            <a:pPr eaLnBrk="0" hangingPunct="0">
              <a:buFont typeface="Arial" charset="0"/>
              <a:buChar char="•"/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Активизировать работу по пропаганде патриотического воспитания через доступные средства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Воспитывать любовь и привязанность к своей семье, дому, детскому саду, улице, городу, стране</a:t>
            </a: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Развивать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чувства ответственности и гордости за достижения </a:t>
            </a: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страны</a:t>
            </a: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sz="20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277542" y="2898776"/>
            <a:ext cx="839390" cy="646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1"/>
            <a:ext cx="223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>
                <a:cs typeface="Times New Roman" pitchFamily="18" charset="0"/>
              </a:rPr>
              <a:t>·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64419" y="173038"/>
            <a:ext cx="7212806" cy="1103312"/>
          </a:xfrm>
          <a:prstGeom prst="round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</a:rPr>
              <a:t>Направления работы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65235" y="1066509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 descr="C:\Users\ПК\Desktop\фото 2014-2015\подготовит\DSC06702.JPG"/>
          <p:cNvPicPr>
            <a:picLocks noChangeAspect="1" noChangeArrowheads="1"/>
          </p:cNvPicPr>
          <p:nvPr/>
        </p:nvPicPr>
        <p:blipFill>
          <a:blip r:embed="rId7" cstate="print"/>
          <a:srcRect r="7499"/>
          <a:stretch>
            <a:fillRect/>
          </a:stretch>
        </p:blipFill>
        <p:spPr bwMode="auto">
          <a:xfrm>
            <a:off x="5333973" y="3786190"/>
            <a:ext cx="3524307" cy="2857520"/>
          </a:xfrm>
          <a:prstGeom prst="rect">
            <a:avLst/>
          </a:prstGeom>
          <a:noFill/>
        </p:spPr>
      </p:pic>
      <p:pic>
        <p:nvPicPr>
          <p:cNvPr id="9" name="Picture 2" descr="C:\Users\ПК\Desktop\фото 2014-2015\подготовит\DSC062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500174"/>
            <a:ext cx="3071834" cy="2303876"/>
          </a:xfrm>
          <a:prstGeom prst="rect">
            <a:avLst/>
          </a:prstGeom>
          <a:noFill/>
        </p:spPr>
      </p:pic>
      <p:pic>
        <p:nvPicPr>
          <p:cNvPr id="10" name="Picture 2" descr="C:\Users\ПК\Desktop\фото 2014-2015\подготовит\DSC079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61006" y="1357298"/>
            <a:ext cx="3429023" cy="19288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5357826"/>
            <a:ext cx="428628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 центрами культуры и образования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500034" y="5000636"/>
            <a:ext cx="357190" cy="357190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1714480" y="4000504"/>
            <a:ext cx="285752" cy="285752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42844" y="5715016"/>
            <a:ext cx="428628" cy="500066"/>
          </a:xfrm>
          <a:prstGeom prst="flowChartConnector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214282" y="5857892"/>
            <a:ext cx="285752" cy="28575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13285" y="168276"/>
            <a:ext cx="6680597" cy="8556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0066"/>
                </a:solidFill>
              </a:rPr>
              <a:t>Формы работы с </a:t>
            </a:r>
            <a:r>
              <a:rPr lang="ru-RU" sz="4400" b="1" dirty="0" smtClean="0">
                <a:solidFill>
                  <a:srgbClr val="000066"/>
                </a:solidFill>
              </a:rPr>
              <a:t>детьми</a:t>
            </a:r>
            <a:r>
              <a:rPr lang="ru-RU" sz="4800" dirty="0" smtClean="0">
                <a:solidFill>
                  <a:schemeClr val="tx1"/>
                </a:solidFill>
              </a:rPr>
              <a:t>:</a:t>
            </a:r>
            <a:endParaRPr lang="ru-RU" sz="4800" dirty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0" y="1439334"/>
          <a:ext cx="8715403" cy="456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ПК\Desktop\фото 2014-2015\подготовит\DSC06678.JPG"/>
          <p:cNvPicPr>
            <a:picLocks noChangeAspect="1" noChangeArrowheads="1"/>
          </p:cNvPicPr>
          <p:nvPr/>
        </p:nvPicPr>
        <p:blipFill>
          <a:blip r:embed="rId7" cstate="print"/>
          <a:srcRect l="25708" t="15095" r="22995"/>
          <a:stretch>
            <a:fillRect/>
          </a:stretch>
        </p:blipFill>
        <p:spPr bwMode="auto">
          <a:xfrm>
            <a:off x="6858016" y="4143380"/>
            <a:ext cx="2071702" cy="257174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3" descr="C:\Users\ПК\Desktop\фото 2014-2015\подготовит\DSC06262.JPG"/>
          <p:cNvPicPr>
            <a:picLocks noChangeAspect="1" noChangeArrowheads="1"/>
          </p:cNvPicPr>
          <p:nvPr/>
        </p:nvPicPr>
        <p:blipFill>
          <a:blip r:embed="rId8" cstate="print"/>
          <a:srcRect t="16066" r="13114" b="27103"/>
          <a:stretch>
            <a:fillRect/>
          </a:stretch>
        </p:blipFill>
        <p:spPr bwMode="auto">
          <a:xfrm>
            <a:off x="5000628" y="1142984"/>
            <a:ext cx="3931838" cy="192882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286676" cy="857256"/>
          </a:xfrm>
        </p:spPr>
        <p:txBody>
          <a:bodyPr>
            <a:noAutofit/>
          </a:bodyPr>
          <a:lstStyle/>
          <a:p>
            <a:pPr algn="ctr"/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1071546"/>
            <a:ext cx="7286676" cy="550070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Педагогический совет</a:t>
            </a:r>
          </a:p>
          <a:p>
            <a:r>
              <a:rPr lang="ru-RU" sz="4000" b="1" dirty="0" smtClean="0">
                <a:solidFill>
                  <a:srgbClr val="663300"/>
                </a:solidFill>
              </a:rPr>
              <a:t>Консультации</a:t>
            </a:r>
          </a:p>
          <a:p>
            <a:r>
              <a:rPr lang="ru-RU" sz="4000" b="1" dirty="0" smtClean="0">
                <a:solidFill>
                  <a:srgbClr val="990033"/>
                </a:solidFill>
              </a:rPr>
              <a:t>Участие в конкурсах</a:t>
            </a:r>
            <a:r>
              <a:rPr lang="ru-RU" sz="4000" b="1" dirty="0" smtClean="0">
                <a:solidFill>
                  <a:srgbClr val="0000CC"/>
                </a:solidFill>
              </a:rPr>
              <a:t> </a:t>
            </a:r>
            <a:endParaRPr lang="ru-RU" sz="4000" b="1" dirty="0" smtClean="0">
              <a:solidFill>
                <a:srgbClr val="663300"/>
              </a:solidFill>
            </a:endParaRPr>
          </a:p>
          <a:p>
            <a:r>
              <a:rPr lang="ru-RU" sz="4000" b="1" dirty="0" smtClean="0">
                <a:solidFill>
                  <a:srgbClr val="003300"/>
                </a:solidFill>
              </a:rPr>
              <a:t>Деловые игры</a:t>
            </a:r>
          </a:p>
          <a:p>
            <a:r>
              <a:rPr lang="ru-RU" sz="4000" b="1" dirty="0" smtClean="0">
                <a:solidFill>
                  <a:srgbClr val="660066"/>
                </a:solidFill>
              </a:rPr>
              <a:t>Проектная деятельность</a:t>
            </a:r>
          </a:p>
          <a:p>
            <a:r>
              <a:rPr lang="ru-RU" sz="4000" b="1" dirty="0" smtClean="0">
                <a:solidFill>
                  <a:srgbClr val="0000CC"/>
                </a:solidFill>
              </a:rPr>
              <a:t>Анкетирование </a:t>
            </a:r>
          </a:p>
          <a:p>
            <a:r>
              <a:rPr lang="ru-RU" sz="4000" b="1" dirty="0" smtClean="0">
                <a:solidFill>
                  <a:srgbClr val="990033"/>
                </a:solidFill>
              </a:rPr>
              <a:t>Праздники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214290"/>
            <a:ext cx="721523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66"/>
                </a:solidFill>
              </a:rPr>
              <a:t>Формы работы с педагогами</a:t>
            </a:r>
            <a:endParaRPr lang="ru-RU" sz="4000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85720" y="1214422"/>
            <a:ext cx="978408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5720" y="1928802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85720" y="3429000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85720" y="4143380"/>
            <a:ext cx="97840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85720" y="48577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ПК\Desktop\фото 2014-2015\новое фото\102NIKON\DSC0314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842" b="13842"/>
          <a:stretch>
            <a:fillRect/>
          </a:stretch>
        </p:blipFill>
        <p:spPr bwMode="auto">
          <a:xfrm>
            <a:off x="5072066" y="4572008"/>
            <a:ext cx="3819672" cy="2071686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18" name="Стрелка вправо 17"/>
          <p:cNvSpPr/>
          <p:nvPr/>
        </p:nvSpPr>
        <p:spPr>
          <a:xfrm>
            <a:off x="285720" y="564357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DSC007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5538" y="1357298"/>
            <a:ext cx="2938462" cy="2189163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20" name="Стрелка вправо 19"/>
          <p:cNvSpPr/>
          <p:nvPr/>
        </p:nvSpPr>
        <p:spPr>
          <a:xfrm>
            <a:off x="285720" y="271462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48" y="214290"/>
            <a:ext cx="7758138" cy="865171"/>
          </a:xfrm>
          <a:solidFill>
            <a:schemeClr val="bg1"/>
          </a:solidFill>
        </p:spPr>
        <p:txBody>
          <a:bodyPr/>
          <a:lstStyle/>
          <a:p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0" y="2636838"/>
            <a:ext cx="3492500" cy="1150937"/>
          </a:xfrm>
          <a:prstGeom prst="cloudCallout">
            <a:avLst>
              <a:gd name="adj1" fmla="val 39819"/>
              <a:gd name="adj2" fmla="val -27241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анкетирование</a:t>
            </a:r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5724525" y="3716338"/>
            <a:ext cx="3419475" cy="1212860"/>
          </a:xfrm>
          <a:prstGeom prst="cloudCallout">
            <a:avLst>
              <a:gd name="adj1" fmla="val 33148"/>
              <a:gd name="adj2" fmla="val -2228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Выставки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3276600" y="3068638"/>
            <a:ext cx="3024188" cy="1511300"/>
          </a:xfrm>
          <a:prstGeom prst="cloudCallout">
            <a:avLst>
              <a:gd name="adj1" fmla="val -19241"/>
              <a:gd name="adj2" fmla="val -29935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Дни открытых   дверей</a:t>
            </a:r>
          </a:p>
        </p:txBody>
      </p:sp>
      <p:sp>
        <p:nvSpPr>
          <p:cNvPr id="32790" name="AutoShape 22"/>
          <p:cNvSpPr>
            <a:spLocks noChangeArrowheads="1"/>
          </p:cNvSpPr>
          <p:nvPr/>
        </p:nvSpPr>
        <p:spPr bwMode="auto">
          <a:xfrm>
            <a:off x="5940425" y="2420938"/>
            <a:ext cx="3024188" cy="1150937"/>
          </a:xfrm>
          <a:prstGeom prst="cloudCallout">
            <a:avLst>
              <a:gd name="adj1" fmla="val 23856"/>
              <a:gd name="adj2" fmla="val -40481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>
                <a:solidFill>
                  <a:srgbClr val="800000"/>
                </a:solidFill>
              </a:rPr>
              <a:t>Открытые занятия</a:t>
            </a:r>
          </a:p>
        </p:txBody>
      </p:sp>
      <p:sp>
        <p:nvSpPr>
          <p:cNvPr id="32791" name="AutoShape 23"/>
          <p:cNvSpPr>
            <a:spLocks noChangeArrowheads="1"/>
          </p:cNvSpPr>
          <p:nvPr/>
        </p:nvSpPr>
        <p:spPr bwMode="auto">
          <a:xfrm>
            <a:off x="5580063" y="1268413"/>
            <a:ext cx="3313112" cy="1150937"/>
          </a:xfrm>
          <a:prstGeom prst="cloudCallout">
            <a:avLst>
              <a:gd name="adj1" fmla="val -40991"/>
              <a:gd name="adj2" fmla="val -365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Родительский клуб</a:t>
            </a:r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250825" y="1196975"/>
            <a:ext cx="3203575" cy="1150938"/>
          </a:xfrm>
          <a:prstGeom prst="cloudCallout">
            <a:avLst>
              <a:gd name="adj1" fmla="val 22495"/>
              <a:gd name="adj2" fmla="val 7792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Родительское собрание</a:t>
            </a:r>
          </a:p>
        </p:txBody>
      </p:sp>
      <p:sp>
        <p:nvSpPr>
          <p:cNvPr id="32793" name="AutoShape 25"/>
          <p:cNvSpPr>
            <a:spLocks noChangeArrowheads="1"/>
          </p:cNvSpPr>
          <p:nvPr/>
        </p:nvSpPr>
        <p:spPr bwMode="auto">
          <a:xfrm>
            <a:off x="3286116" y="4786322"/>
            <a:ext cx="3960812" cy="1916112"/>
          </a:xfrm>
          <a:prstGeom prst="cloudCallout">
            <a:avLst>
              <a:gd name="adj1" fmla="val 23426"/>
              <a:gd name="adj2" fmla="val -10398"/>
            </a:avLst>
          </a:prstGeom>
          <a:solidFill>
            <a:srgbClr val="1AD8F2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Совместные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праздники родителей с детьми</a:t>
            </a:r>
          </a:p>
        </p:txBody>
      </p:sp>
      <p:sp>
        <p:nvSpPr>
          <p:cNvPr id="32794" name="AutoShape 26"/>
          <p:cNvSpPr>
            <a:spLocks noChangeArrowheads="1"/>
          </p:cNvSpPr>
          <p:nvPr/>
        </p:nvSpPr>
        <p:spPr bwMode="auto">
          <a:xfrm>
            <a:off x="0" y="5229225"/>
            <a:ext cx="3024188" cy="1150938"/>
          </a:xfrm>
          <a:prstGeom prst="cloudCallout">
            <a:avLst>
              <a:gd name="adj1" fmla="val 40444"/>
              <a:gd name="adj2" fmla="val -46829"/>
            </a:avLst>
          </a:prstGeom>
          <a:solidFill>
            <a:srgbClr val="8C8F7D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Наглядная информация</a:t>
            </a:r>
          </a:p>
        </p:txBody>
      </p:sp>
      <p:sp>
        <p:nvSpPr>
          <p:cNvPr id="32795" name="AutoShape 27"/>
          <p:cNvSpPr>
            <a:spLocks noChangeArrowheads="1"/>
          </p:cNvSpPr>
          <p:nvPr/>
        </p:nvSpPr>
        <p:spPr bwMode="auto">
          <a:xfrm>
            <a:off x="0" y="4005263"/>
            <a:ext cx="3995738" cy="1150937"/>
          </a:xfrm>
          <a:prstGeom prst="cloudCallout">
            <a:avLst>
              <a:gd name="adj1" fmla="val 3556"/>
              <a:gd name="adj2" fmla="val -62412"/>
            </a:avLst>
          </a:prstGeom>
          <a:solidFill>
            <a:srgbClr val="78F567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Индивидуальные консультации</a:t>
            </a:r>
          </a:p>
        </p:txBody>
      </p:sp>
      <p:sp>
        <p:nvSpPr>
          <p:cNvPr id="32797" name="AutoShape 29"/>
          <p:cNvSpPr>
            <a:spLocks noChangeArrowheads="1"/>
          </p:cNvSpPr>
          <p:nvPr/>
        </p:nvSpPr>
        <p:spPr bwMode="auto">
          <a:xfrm>
            <a:off x="2771775" y="1700213"/>
            <a:ext cx="3203575" cy="1150937"/>
          </a:xfrm>
          <a:prstGeom prst="cloudCallout">
            <a:avLst>
              <a:gd name="adj1" fmla="val 22495"/>
              <a:gd name="adj2" fmla="val 7792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Семинары-практикумы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00100" y="142852"/>
            <a:ext cx="7286676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ФОРМЫ СОТРУДНИЧЕСТВА С РОДИТЕЛЯМИ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982</Words>
  <Application>Microsoft Office PowerPoint</Application>
  <PresentationFormat>Экран (4:3)</PresentationFormat>
  <Paragraphs>222</Paragraphs>
  <Slides>42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Изображение</vt:lpstr>
      <vt:lpstr>«Нравственно-патриотическое воспитание детей» </vt:lpstr>
      <vt:lpstr>Презентация PowerPoint</vt:lpstr>
      <vt:lpstr>Актуальность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на 2014-2015г.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Любимая мамочка ( ко Дню матери) </vt:lpstr>
      <vt:lpstr>Презентация PowerPoint</vt:lpstr>
      <vt:lpstr> </vt:lpstr>
      <vt:lpstr>Новый год</vt:lpstr>
      <vt:lpstr>Презентация PowerPoint</vt:lpstr>
      <vt:lpstr>8 марта</vt:lpstr>
      <vt:lpstr>Презентация PowerPoint</vt:lpstr>
      <vt:lpstr>23 февраля – День защитника Отечества</vt:lpstr>
      <vt:lpstr>Презентация PowerPoint</vt:lpstr>
      <vt:lpstr>Презентация PowerPoint</vt:lpstr>
      <vt:lpstr>Масленица </vt:lpstr>
      <vt:lpstr>пасха</vt:lpstr>
      <vt:lpstr>Библиотека </vt:lpstr>
      <vt:lpstr>День победы</vt:lpstr>
      <vt:lpstr>Презентация PowerPoint</vt:lpstr>
      <vt:lpstr>Презентация PowerPoint</vt:lpstr>
      <vt:lpstr>Презентация PowerPoint</vt:lpstr>
      <vt:lpstr>День защиты детей</vt:lpstr>
      <vt:lpstr>Презентация PowerPoint</vt:lpstr>
      <vt:lpstr>День рождение А.С.Пушкина</vt:lpstr>
      <vt:lpstr>День независимости России</vt:lpstr>
      <vt:lpstr>Презентация PowerPoint</vt:lpstr>
      <vt:lpstr>Презентация PowerPoint</vt:lpstr>
      <vt:lpstr>Слушание музыки</vt:lpstr>
      <vt:lpstr>Театр</vt:lpstr>
      <vt:lpstr>Итоги работы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User</cp:lastModifiedBy>
  <cp:revision>134</cp:revision>
  <dcterms:created xsi:type="dcterms:W3CDTF">2015-06-05T07:31:39Z</dcterms:created>
  <dcterms:modified xsi:type="dcterms:W3CDTF">2020-02-12T10:59:09Z</dcterms:modified>
</cp:coreProperties>
</file>